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5" r:id="rId5"/>
    <p:sldId id="259" r:id="rId6"/>
    <p:sldId id="260" r:id="rId7"/>
    <p:sldId id="266" r:id="rId8"/>
    <p:sldId id="268" r:id="rId9"/>
    <p:sldId id="269" r:id="rId10"/>
    <p:sldId id="270" r:id="rId11"/>
    <p:sldId id="271" r:id="rId12"/>
    <p:sldId id="273" r:id="rId13"/>
    <p:sldId id="274" r:id="rId14"/>
    <p:sldId id="261" r:id="rId15"/>
    <p:sldId id="264" r:id="rId16"/>
    <p:sldId id="262"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46" autoAdjust="0"/>
  </p:normalViewPr>
  <p:slideViewPr>
    <p:cSldViewPr>
      <p:cViewPr varScale="1">
        <p:scale>
          <a:sx n="59" d="100"/>
          <a:sy n="59" d="100"/>
        </p:scale>
        <p:origin x="-732" y="-84"/>
      </p:cViewPr>
      <p:guideLst>
        <p:guide orient="horz" pos="2160"/>
        <p:guide pos="2880"/>
      </p:guideLst>
    </p:cSldViewPr>
  </p:slideViewPr>
  <p:notesTextViewPr>
    <p:cViewPr>
      <p:scale>
        <a:sx n="100" d="100"/>
        <a:sy n="100" d="100"/>
      </p:scale>
      <p:origin x="0" y="9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B1772-87A5-47EC-91BC-A222FD91502E}" type="datetimeFigureOut">
              <a:rPr lang="en-US" smtClean="0"/>
              <a:t>8/18/2013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F8909-AB76-4C6A-9944-A35797292B94}" type="slidenum">
              <a:rPr lang="en-US" smtClean="0"/>
              <a:t>‹#›</a:t>
            </a:fld>
            <a:endParaRPr lang="en-US"/>
          </a:p>
        </p:txBody>
      </p:sp>
    </p:spTree>
    <p:extLst>
      <p:ext uri="{BB962C8B-B14F-4D97-AF65-F5344CB8AC3E}">
        <p14:creationId xmlns:p14="http://schemas.microsoft.com/office/powerpoint/2010/main" val="299721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Participatory</a:t>
            </a:r>
            <a:r>
              <a:rPr lang="en-US" baseline="0" dirty="0" smtClean="0"/>
              <a:t> narrative is a co-constructive process, it is one means by which designers create non-linearity in a storyline.  It requires a different orientation by designers in that designers must release some of the control over the telling of their stories. Once incorporating a participatory approach, a decision is made whether the participatory narrative is separated for each individual or if it is a social process where narratives are shared between all players. Our study is a focus on a particular medium for this shared participatory narrative, we are looking at a particular type of this occurring through social media as fans extend the stories of their favorite games. We are particularly looking at how Twitter accommodates participatory narrative. We wish to look at how Twitter transforms the narrative of a game? We also wish to understand how designer’s relate to their audience in their activities on Twitter. And finally we wish to understand the ways fans relate to each other in this medium.</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2</a:t>
            </a:fld>
            <a:endParaRPr lang="en-US"/>
          </a:p>
        </p:txBody>
      </p:sp>
    </p:spTree>
    <p:extLst>
      <p:ext uri="{BB962C8B-B14F-4D97-AF65-F5344CB8AC3E}">
        <p14:creationId xmlns:p14="http://schemas.microsoft.com/office/powerpoint/2010/main" val="960816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Changing identity was understandable</a:t>
            </a:r>
            <a:r>
              <a:rPr lang="en-US" baseline="0" dirty="0" smtClean="0"/>
              <a:t> as each author has their intention to be shared.</a:t>
            </a:r>
          </a:p>
          <a:p>
            <a:endParaRPr lang="en-US" baseline="0" dirty="0" smtClean="0"/>
          </a:p>
          <a:p>
            <a:r>
              <a:rPr lang="en-US" baseline="0" dirty="0" smtClean="0"/>
              <a:t>Sometimes, authors would also change the facts of the game. This included things such as allegiances, who was on or not on the Normandy, and relationships with Sheppard. In the above, even whether people had died in the game was often </a:t>
            </a:r>
            <a:r>
              <a:rPr lang="en-US" baseline="0" dirty="0" err="1" smtClean="0"/>
              <a:t>choosen</a:t>
            </a:r>
            <a:r>
              <a:rPr lang="en-US" baseline="0" dirty="0" smtClean="0"/>
              <a:t> based on whether such a character account existed in Twitter. Here, </a:t>
            </a:r>
            <a:r>
              <a:rPr lang="en-US" baseline="0" dirty="0" err="1" smtClean="0"/>
              <a:t>Garrus</a:t>
            </a:r>
            <a:r>
              <a:rPr lang="en-US" baseline="0" dirty="0" smtClean="0"/>
              <a:t> confronts a very alive </a:t>
            </a:r>
            <a:r>
              <a:rPr lang="en-US" baseline="0" dirty="0" err="1" smtClean="0"/>
              <a:t>Sidonis</a:t>
            </a:r>
            <a:r>
              <a:rPr lang="en-US" baseline="0" dirty="0" smtClean="0"/>
              <a:t>—which was one of two possible examples.</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11</a:t>
            </a:fld>
            <a:endParaRPr lang="en-US"/>
          </a:p>
        </p:txBody>
      </p:sp>
    </p:spTree>
    <p:extLst>
      <p:ext uri="{BB962C8B-B14F-4D97-AF65-F5344CB8AC3E}">
        <p14:creationId xmlns:p14="http://schemas.microsoft.com/office/powerpoint/2010/main" val="184925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is an example</a:t>
            </a:r>
            <a:r>
              <a:rPr lang="en-US" baseline="0" dirty="0" smtClean="0"/>
              <a:t> of Legion wishing good health to </a:t>
            </a:r>
            <a:r>
              <a:rPr lang="en-US" baseline="0" dirty="0" err="1" smtClean="0"/>
              <a:t>Tali’s</a:t>
            </a:r>
            <a:r>
              <a:rPr lang="en-US" baseline="0" dirty="0" smtClean="0"/>
              <a:t> father, who also happened to do horrific testing on other </a:t>
            </a:r>
            <a:r>
              <a:rPr lang="en-US" baseline="0" dirty="0" err="1" smtClean="0"/>
              <a:t>geth</a:t>
            </a:r>
            <a:r>
              <a:rPr lang="en-US" baseline="0" dirty="0" smtClean="0"/>
              <a:t>. Here’s an author taking a different tact, a very unlikely tact, than the actual Legion.</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12</a:t>
            </a:fld>
            <a:endParaRPr lang="en-US"/>
          </a:p>
        </p:txBody>
      </p:sp>
    </p:spTree>
    <p:extLst>
      <p:ext uri="{BB962C8B-B14F-4D97-AF65-F5344CB8AC3E}">
        <p14:creationId xmlns:p14="http://schemas.microsoft.com/office/powerpoint/2010/main" val="1197420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stories were</a:t>
            </a:r>
            <a:r>
              <a:rPr lang="en-US" baseline="0" dirty="0" smtClean="0"/>
              <a:t> told across various media including a number of other social media. Various accounts used </a:t>
            </a:r>
            <a:r>
              <a:rPr lang="en-US" baseline="0" dirty="0" err="1" smtClean="0"/>
              <a:t>youTube</a:t>
            </a:r>
            <a:r>
              <a:rPr lang="en-US" baseline="0" dirty="0" smtClean="0"/>
              <a:t> (often for sharing clips from the original game), </a:t>
            </a:r>
            <a:r>
              <a:rPr lang="en-US" baseline="0" dirty="0" err="1" smtClean="0"/>
              <a:t>FormSpring</a:t>
            </a:r>
            <a:r>
              <a:rPr lang="en-US" baseline="0" dirty="0" smtClean="0"/>
              <a:t> (often used as the most common form of interaction with non-characters), and a wiki (used for organizing a sub-group role playing in terms of relationships and who these people are).</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13</a:t>
            </a:fld>
            <a:endParaRPr lang="en-US"/>
          </a:p>
        </p:txBody>
      </p:sp>
    </p:spTree>
    <p:extLst>
      <p:ext uri="{BB962C8B-B14F-4D97-AF65-F5344CB8AC3E}">
        <p14:creationId xmlns:p14="http://schemas.microsoft.com/office/powerpoint/2010/main" val="52790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in sharing these findings is form emphasizing a user-centered</a:t>
            </a:r>
            <a:r>
              <a:rPr lang="en-US" baseline="0" dirty="0" smtClean="0"/>
              <a:t> approach to game design extending beyond the release of the game itself. Game communities, such as this Mass Effect Fan Fiction communities, is made up of the most dedicated fans, but is also scene and observed by many who are less dedicated, but still engaged in the content of the game. These communities help keep players engaged and along with a well-designed game help players develop long term relationships with games, stories, and characters. Such communities are as much about the social interaction with each other as the games themselves. Developers need to help support these communities—such communities can make the difference between a good game and a devoted community that helps garner interest in further extension of the same game narrative. These game communities help develop a brand relationship with the games in question.</a:t>
            </a:r>
          </a:p>
          <a:p>
            <a:endParaRPr lang="en-US" baseline="0" dirty="0" smtClean="0"/>
          </a:p>
          <a:p>
            <a:r>
              <a:rPr lang="en-US" baseline="0" dirty="0" smtClean="0"/>
              <a:t>While the game may end, the stories and the </a:t>
            </a:r>
            <a:r>
              <a:rPr lang="en-US" baseline="0" smtClean="0"/>
              <a:t>cammraderie</a:t>
            </a:r>
            <a:r>
              <a:rPr lang="en-US" baseline="0" dirty="0" smtClean="0"/>
              <a:t> of these communities live on.</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14</a:t>
            </a:fld>
            <a:endParaRPr lang="en-US"/>
          </a:p>
        </p:txBody>
      </p:sp>
    </p:spTree>
    <p:extLst>
      <p:ext uri="{BB962C8B-B14F-4D97-AF65-F5344CB8AC3E}">
        <p14:creationId xmlns:p14="http://schemas.microsoft.com/office/powerpoint/2010/main" val="225701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this relationship we looked for traditional </a:t>
            </a:r>
            <a:r>
              <a:rPr lang="en-US" baseline="0" dirty="0" err="1" smtClean="0"/>
              <a:t>narratological</a:t>
            </a:r>
            <a:r>
              <a:rPr lang="en-US" baseline="0" dirty="0" smtClean="0"/>
              <a:t> mechanics, the way these social media narratives related to the original game narrative, and the types of connections authors made with other Twitter accounts. Using a discourse analysis, we analyzed tweets based on the game references they made, language and style used, interaction using the Twitter @ mechanism, main ideas and themes, as well as authorial intention, and context of tweets.</a:t>
            </a:r>
          </a:p>
          <a:p>
            <a:endParaRPr lang="en-US" baseline="0" dirty="0" smtClean="0"/>
          </a:p>
          <a:p>
            <a:r>
              <a:rPr lang="en-US" baseline="0" dirty="0" smtClean="0"/>
              <a:t>There are a number of game series that have characters represented including Grand Theft Auto, Portal, and Mass Effect. We chose Mass Effect as our focused because of the breadth of characters from the games represented. We choose 9 characters/accounts to analyze drawing about 13-25 from each. We used a number of social media tools to understand the tweets, their relationship, and their context including </a:t>
            </a:r>
            <a:r>
              <a:rPr lang="en-US" baseline="0" dirty="0" err="1" smtClean="0"/>
              <a:t>snapbird</a:t>
            </a:r>
            <a:r>
              <a:rPr lang="en-US" baseline="0" dirty="0" smtClean="0"/>
              <a:t>, mention map and </a:t>
            </a:r>
            <a:r>
              <a:rPr lang="en-US" baseline="0" dirty="0" err="1" smtClean="0"/>
              <a:t>formspring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3</a:t>
            </a:fld>
            <a:endParaRPr lang="en-US"/>
          </a:p>
        </p:txBody>
      </p:sp>
    </p:spTree>
    <p:extLst>
      <p:ext uri="{BB962C8B-B14F-4D97-AF65-F5344CB8AC3E}">
        <p14:creationId xmlns:p14="http://schemas.microsoft.com/office/powerpoint/2010/main" val="230058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over 75 characters with a range of diversity in terms of the roles they served in the game. We chose </a:t>
            </a:r>
            <a:r>
              <a:rPr lang="en-US" baseline="0" dirty="0" err="1" smtClean="0"/>
              <a:t>Garrus</a:t>
            </a:r>
            <a:r>
              <a:rPr lang="en-US" baseline="0" dirty="0" smtClean="0"/>
              <a:t>, </a:t>
            </a:r>
            <a:r>
              <a:rPr lang="en-US" baseline="0" dirty="0" err="1" smtClean="0"/>
              <a:t>Tali</a:t>
            </a:r>
            <a:r>
              <a:rPr lang="en-US" baseline="0" dirty="0" smtClean="0"/>
              <a:t>, Legion, and </a:t>
            </a:r>
            <a:r>
              <a:rPr lang="en-US" baseline="0" dirty="0" err="1" smtClean="0"/>
              <a:t>Wrex</a:t>
            </a:r>
            <a:r>
              <a:rPr lang="en-US" baseline="0" dirty="0" smtClean="0"/>
              <a:t> of the main player allies. Joker and Dr. </a:t>
            </a:r>
            <a:r>
              <a:rPr lang="en-US" baseline="0" dirty="0" err="1" smtClean="0"/>
              <a:t>Chakwas</a:t>
            </a:r>
            <a:r>
              <a:rPr lang="en-US" baseline="0" dirty="0" smtClean="0"/>
              <a:t> as support characters. </a:t>
            </a:r>
            <a:r>
              <a:rPr lang="en-US" baseline="0" dirty="0" err="1" smtClean="0"/>
              <a:t>Saren</a:t>
            </a:r>
            <a:r>
              <a:rPr lang="en-US" baseline="0" dirty="0" smtClean="0"/>
              <a:t> as an enemy. And, </a:t>
            </a:r>
            <a:r>
              <a:rPr lang="en-US" baseline="0" dirty="0" err="1" smtClean="0"/>
              <a:t>Blasto</a:t>
            </a:r>
            <a:r>
              <a:rPr lang="en-US" baseline="0" dirty="0" smtClean="0"/>
              <a:t> and Mad Prophet as incidental characters. We avoided Sheppard accounts because we believed the fact that players own choices in the game could influence the way characters role-played the character whereas with these other characters, we could make direct comparisons to how they were written in the games.</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4</a:t>
            </a:fld>
            <a:endParaRPr lang="en-US"/>
          </a:p>
        </p:txBody>
      </p:sp>
    </p:spTree>
    <p:extLst>
      <p:ext uri="{BB962C8B-B14F-4D97-AF65-F5344CB8AC3E}">
        <p14:creationId xmlns:p14="http://schemas.microsoft.com/office/powerpoint/2010/main" val="268845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total, we analyzed 215 tweets directly and many more indirectly to understand the context of tweets. </a:t>
            </a:r>
            <a:r>
              <a:rPr lang="en-US" dirty="0" smtClean="0"/>
              <a:t>There were a number of quantitative</a:t>
            </a:r>
            <a:r>
              <a:rPr lang="en-US" baseline="0" dirty="0" smtClean="0"/>
              <a:t> findings that provided a good summarization of the characteristics of how authors structured their tweets. First, we see only 3% of tweets were direct quotes from the game (many of them from the </a:t>
            </a:r>
            <a:r>
              <a:rPr lang="en-US" baseline="0" dirty="0" err="1" smtClean="0"/>
              <a:t>the</a:t>
            </a:r>
            <a:r>
              <a:rPr lang="en-US" baseline="0" dirty="0" smtClean="0"/>
              <a:t> Mad Prophet character (whose in-game dialog demonstrated a great deal of repetition). Further only 11% of tweets actually referenced the game itself. So, the majority of the tweets were about activities outside the game activities. In terms of tense the majority 68% were present and 61% of the tweets were dialog based, as opposed to narration, </a:t>
            </a:r>
            <a:r>
              <a:rPr lang="en-US" baseline="0" dirty="0" err="1" smtClean="0"/>
              <a:t>metadiegesis</a:t>
            </a:r>
            <a:r>
              <a:rPr lang="en-US" baseline="0" dirty="0" smtClean="0"/>
              <a:t>, or outside the game itself (such as referencing the real world in some way). And finally, 88.8% of the tweets were told from the first-person perspective. This means the focus was on telling an on-going story where each account gave one perspective on that story. Finally, 81.8% of the tweets referenced other characters from the game (or from the game universe), while only 6% were non-game accounts being referenced. Again, this shows that this means accounts responded mostly to other character accounts rather than non-character accounts—focusing on the story being told, more than the characters in and of themselves.</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5</a:t>
            </a:fld>
            <a:endParaRPr lang="en-US"/>
          </a:p>
        </p:txBody>
      </p:sp>
    </p:spTree>
    <p:extLst>
      <p:ext uri="{BB962C8B-B14F-4D97-AF65-F5344CB8AC3E}">
        <p14:creationId xmlns:p14="http://schemas.microsoft.com/office/powerpoint/2010/main" val="89386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a number of phenomena we found describing how Twitter was used to tell stories. These include:</a:t>
            </a:r>
            <a:r>
              <a:rPr lang="en-US" baseline="0" dirty="0" smtClean="0"/>
              <a:t> …</a:t>
            </a:r>
          </a:p>
          <a:p>
            <a:endParaRPr lang="en-US" baseline="0" dirty="0" smtClean="0"/>
          </a:p>
          <a:p>
            <a:r>
              <a:rPr lang="en-US" baseline="0" dirty="0" smtClean="0"/>
              <a:t>Now, I want to provide an example of each of these as I describe what we found with respect to these phenomena.</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6</a:t>
            </a:fld>
            <a:endParaRPr lang="en-US"/>
          </a:p>
        </p:txBody>
      </p:sp>
    </p:spTree>
    <p:extLst>
      <p:ext uri="{BB962C8B-B14F-4D97-AF65-F5344CB8AC3E}">
        <p14:creationId xmlns:p14="http://schemas.microsoft.com/office/powerpoint/2010/main" val="56510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character</a:t>
            </a:r>
            <a:r>
              <a:rPr lang="en-US" baseline="0" dirty="0" smtClean="0"/>
              <a:t> was provided in the series with their own unique identity and psychology. The games show who these characters were and how they reacted to a variety of situations.</a:t>
            </a:r>
          </a:p>
          <a:p>
            <a:endParaRPr lang="en-US" baseline="0" dirty="0" smtClean="0"/>
          </a:p>
          <a:p>
            <a:r>
              <a:rPr lang="en-US" baseline="0" dirty="0" smtClean="0"/>
              <a:t>As roles adopted by fans, these character would need to provide insights to situations both from the game and new situations arising in the joint narrative shared with other role-players. In the first case shown here (read it), </a:t>
            </a:r>
            <a:r>
              <a:rPr lang="en-US" baseline="0" dirty="0" err="1" smtClean="0"/>
              <a:t>Saren</a:t>
            </a:r>
            <a:r>
              <a:rPr lang="en-US" baseline="0" dirty="0" smtClean="0"/>
              <a:t> an enemy in the game—though re-imagined as an ally in the Twitter universe, is providing insight on his indoctrination.</a:t>
            </a:r>
          </a:p>
          <a:p>
            <a:endParaRPr lang="en-US" baseline="0" dirty="0" smtClean="0"/>
          </a:p>
          <a:p>
            <a:r>
              <a:rPr lang="en-US" baseline="0" dirty="0" smtClean="0"/>
              <a:t>Traits such as long life spans or conditions such as headache’s suffered by </a:t>
            </a:r>
            <a:r>
              <a:rPr lang="en-US" baseline="0" dirty="0" err="1" smtClean="0"/>
              <a:t>Kaidan’s</a:t>
            </a:r>
            <a:r>
              <a:rPr lang="en-US" baseline="0" dirty="0" smtClean="0"/>
              <a:t> L2 biotic implants could be used as a source for narrative treatment. Unique styles of speech such as that of Legion’s would need to be incorporated to provide authenticity to the tweet. And, also, creating dialog that makes the character seem more alive such as a sneeze by </a:t>
            </a:r>
            <a:r>
              <a:rPr lang="en-US" baseline="0" dirty="0" err="1" smtClean="0"/>
              <a:t>Saren</a:t>
            </a:r>
            <a:r>
              <a:rPr lang="en-US" baseline="0" dirty="0" smtClean="0"/>
              <a:t>.</a:t>
            </a:r>
          </a:p>
          <a:p>
            <a:endParaRPr lang="en-US" baseline="0" dirty="0" smtClean="0"/>
          </a:p>
          <a:p>
            <a:r>
              <a:rPr lang="en-US" baseline="0" dirty="0" smtClean="0"/>
              <a:t>This identity (with a foundation by the game, but supplemented by the author) was the basis for communication, narrative development, and interpersonal relationships in the game. </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7</a:t>
            </a:fld>
            <a:endParaRPr lang="en-US"/>
          </a:p>
        </p:txBody>
      </p:sp>
    </p:spTree>
    <p:extLst>
      <p:ext uri="{BB962C8B-B14F-4D97-AF65-F5344CB8AC3E}">
        <p14:creationId xmlns:p14="http://schemas.microsoft.com/office/powerpoint/2010/main" val="60735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Twitter as a medium for narrative necessarily changes</a:t>
            </a:r>
            <a:r>
              <a:rPr lang="en-US" baseline="0" dirty="0" smtClean="0"/>
              <a:t> the way narrative is told for two reasons: the shared social interface and the 140 character limit.</a:t>
            </a:r>
          </a:p>
          <a:p>
            <a:endParaRPr lang="en-US" baseline="0" dirty="0" smtClean="0"/>
          </a:p>
          <a:p>
            <a:r>
              <a:rPr lang="en-US" baseline="0" dirty="0" smtClean="0"/>
              <a:t>As noted earlier, most of the tweets were dialog based, any narration about on-going activity was shared between characters. Like any improvisation, characters need to adjust to what other character are doing and saying as in this example.</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8</a:t>
            </a:fld>
            <a:endParaRPr lang="en-US"/>
          </a:p>
        </p:txBody>
      </p:sp>
    </p:spTree>
    <p:extLst>
      <p:ext uri="{BB962C8B-B14F-4D97-AF65-F5344CB8AC3E}">
        <p14:creationId xmlns:p14="http://schemas.microsoft.com/office/powerpoint/2010/main" val="215242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three different forms of discourse in this medium:</a:t>
            </a:r>
            <a:r>
              <a:rPr lang="en-US" baseline="0" dirty="0" smtClean="0"/>
              <a:t> single broadcast messages—similar to </a:t>
            </a:r>
            <a:r>
              <a:rPr lang="en-US" baseline="0" dirty="0" err="1" smtClean="0"/>
              <a:t>Saren’s</a:t>
            </a:r>
            <a:r>
              <a:rPr lang="en-US" baseline="0" dirty="0" smtClean="0"/>
              <a:t> sneeze two slides ago, message and response where the tweet was intended to provoke response as </a:t>
            </a:r>
            <a:r>
              <a:rPr lang="en-US" baseline="0" dirty="0" err="1" smtClean="0"/>
              <a:t>Mordin’s</a:t>
            </a:r>
            <a:r>
              <a:rPr lang="en-US" baseline="0" dirty="0" smtClean="0"/>
              <a:t> tweet here, and longer sequences which often included activities and longer term dialog. Activities would often include: </a:t>
            </a:r>
            <a:r>
              <a:rPr lang="en-US" sz="1200" kern="1200" dirty="0" smtClean="0">
                <a:solidFill>
                  <a:schemeClr val="tx1"/>
                </a:solidFill>
                <a:effectLst/>
                <a:latin typeface="+mn-lt"/>
                <a:ea typeface="+mn-ea"/>
                <a:cs typeface="+mn-cs"/>
              </a:rPr>
              <a:t>drinking together, fighting Reapers forces, playing videos games together, performing character-based work, and activities around developing relationships.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Lastly @</a:t>
            </a:r>
            <a:r>
              <a:rPr lang="en-US" sz="1200" kern="1200" baseline="0" dirty="0" smtClean="0">
                <a:solidFill>
                  <a:schemeClr val="tx1"/>
                </a:solidFill>
                <a:effectLst/>
                <a:latin typeface="+mn-lt"/>
                <a:ea typeface="+mn-ea"/>
                <a:cs typeface="+mn-cs"/>
              </a:rPr>
              <a:t> Replies were important in Twitter not only for directing messages at other characters, but also for inclusion in social activities.</a:t>
            </a:r>
            <a:endParaRPr lang="en-US" dirty="0" smtClean="0"/>
          </a:p>
        </p:txBody>
      </p:sp>
      <p:sp>
        <p:nvSpPr>
          <p:cNvPr id="4" name="Slide Number Placeholder 3"/>
          <p:cNvSpPr>
            <a:spLocks noGrp="1"/>
          </p:cNvSpPr>
          <p:nvPr>
            <p:ph type="sldNum" sz="quarter" idx="10"/>
          </p:nvPr>
        </p:nvSpPr>
        <p:spPr/>
        <p:txBody>
          <a:bodyPr/>
          <a:lstStyle/>
          <a:p>
            <a:fld id="{37FF8909-AB76-4C6A-9944-A35797292B94}" type="slidenum">
              <a:rPr lang="en-US" smtClean="0"/>
              <a:t>9</a:t>
            </a:fld>
            <a:endParaRPr lang="en-US"/>
          </a:p>
        </p:txBody>
      </p:sp>
    </p:spTree>
    <p:extLst>
      <p:ext uri="{BB962C8B-B14F-4D97-AF65-F5344CB8AC3E}">
        <p14:creationId xmlns:p14="http://schemas.microsoft.com/office/powerpoint/2010/main" val="23343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time operates</a:t>
            </a:r>
            <a:r>
              <a:rPr lang="en-US" baseline="0" dirty="0" smtClean="0"/>
              <a:t> differently </a:t>
            </a:r>
            <a:r>
              <a:rPr lang="en-US" dirty="0" smtClean="0"/>
              <a:t>when it comes</a:t>
            </a:r>
            <a:r>
              <a:rPr lang="en-US" baseline="0" dirty="0" smtClean="0"/>
              <a:t> to Twitter fan fiction. First of all, while the Twitter narrative between characters is told, news games have come out and have restructured the back stories of these characters. One example of this is the relationship between Joker and EDI, at the beginning of ME 3, the two were now in a relationship and so their characters immediately also had to be in a relationship.</a:t>
            </a:r>
          </a:p>
          <a:p>
            <a:endParaRPr lang="en-US" baseline="0" dirty="0" smtClean="0"/>
          </a:p>
          <a:p>
            <a:r>
              <a:rPr lang="en-US" baseline="0" dirty="0" smtClean="0"/>
              <a:t>Another interesting aspect of narrative time is that time in Twitter doesn’t operate in the same way. The above is an example where </a:t>
            </a:r>
            <a:r>
              <a:rPr lang="en-US" baseline="0" dirty="0" err="1" smtClean="0"/>
              <a:t>Saren</a:t>
            </a:r>
            <a:r>
              <a:rPr lang="en-US" baseline="0" dirty="0" smtClean="0"/>
              <a:t> fights with Jack simultaneously carrying on an unrelated conversation with Sheppard. Such an example demonstrates the potential for storytelling via Twitter.</a:t>
            </a:r>
            <a:endParaRPr lang="en-US" dirty="0"/>
          </a:p>
        </p:txBody>
      </p:sp>
      <p:sp>
        <p:nvSpPr>
          <p:cNvPr id="4" name="Slide Number Placeholder 3"/>
          <p:cNvSpPr>
            <a:spLocks noGrp="1"/>
          </p:cNvSpPr>
          <p:nvPr>
            <p:ph type="sldNum" sz="quarter" idx="10"/>
          </p:nvPr>
        </p:nvSpPr>
        <p:spPr/>
        <p:txBody>
          <a:bodyPr/>
          <a:lstStyle/>
          <a:p>
            <a:fld id="{37FF8909-AB76-4C6A-9944-A35797292B94}" type="slidenum">
              <a:rPr lang="en-US" smtClean="0"/>
              <a:t>10</a:t>
            </a:fld>
            <a:endParaRPr lang="en-US"/>
          </a:p>
        </p:txBody>
      </p:sp>
    </p:spTree>
    <p:extLst>
      <p:ext uri="{BB962C8B-B14F-4D97-AF65-F5344CB8AC3E}">
        <p14:creationId xmlns:p14="http://schemas.microsoft.com/office/powerpoint/2010/main" val="228072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rot="21433433">
            <a:off x="381000" y="1650671"/>
            <a:ext cx="8458200" cy="434340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ctrTitle"/>
          </p:nvPr>
        </p:nvSpPr>
        <p:spPr>
          <a:xfrm rot="21438899">
            <a:off x="299678" y="1649983"/>
            <a:ext cx="8466886" cy="1470025"/>
          </a:xfrm>
        </p:spPr>
        <p:txBody>
          <a:bodyPr>
            <a:noAutofit/>
          </a:bodyPr>
          <a:lstStyle>
            <a:lvl1pPr algn="l">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21424939">
            <a:off x="2484309" y="4221125"/>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rot="21432941">
            <a:off x="372270" y="296209"/>
            <a:ext cx="8445645" cy="6176699"/>
          </a:xfrm>
          <a:prstGeom prst="rect">
            <a:avLst/>
          </a:prstGeom>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p:cNvSpPr/>
          <p:nvPr/>
        </p:nvSpPr>
        <p:spPr>
          <a:xfrm rot="21443189">
            <a:off x="364153" y="457922"/>
            <a:ext cx="1325880" cy="61904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023302">
            <a:off x="-1982136" y="2974257"/>
            <a:ext cx="6018833" cy="11430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rot="21441477">
            <a:off x="1798846" y="533156"/>
            <a:ext cx="6746118" cy="57161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rot="21433433">
            <a:off x="381000" y="1650671"/>
            <a:ext cx="8458200" cy="4343400"/>
          </a:xfrm>
          <a:prstGeom prst="rect">
            <a:avLst/>
          </a:prstGeom>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p:cNvSpPr/>
          <p:nvPr/>
        </p:nvSpPr>
        <p:spPr>
          <a:xfrm rot="21433433">
            <a:off x="428344" y="3833670"/>
            <a:ext cx="8458200" cy="2159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rot="21417732">
            <a:off x="687731" y="3821555"/>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rot="21449141">
            <a:off x="609600" y="2343955"/>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600200"/>
          </a:xfrm>
        </p:spPr>
        <p:txBody>
          <a:bodyPr>
            <a:noAutofit/>
          </a:bodyPr>
          <a:lstStyle>
            <a:lvl1pPr>
              <a:defRPr sz="5400">
                <a:solidFill>
                  <a:schemeClr val="bg1"/>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rot="281310">
            <a:off x="895297" y="604477"/>
            <a:ext cx="7492438" cy="6873212"/>
          </a:xfrm>
          <a:prstGeom prst="rect">
            <a:avLst/>
          </a:prstGeom>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rot="243827">
            <a:off x="5105400" y="457200"/>
            <a:ext cx="5486400" cy="662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Rectangle 8"/>
          <p:cNvSpPr/>
          <p:nvPr/>
        </p:nvSpPr>
        <p:spPr>
          <a:xfrm rot="21432941">
            <a:off x="-1607752" y="60042"/>
            <a:ext cx="5757705" cy="61036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p:cNvSpPr/>
          <p:nvPr/>
        </p:nvSpPr>
        <p:spPr>
          <a:xfrm rot="21432941">
            <a:off x="-427887" y="1062383"/>
            <a:ext cx="5757705" cy="6103609"/>
          </a:xfrm>
          <a:prstGeom prst="rect">
            <a:avLst/>
          </a:prstGeom>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rot="21417224">
            <a:off x="47148" y="-277782"/>
            <a:ext cx="4032662" cy="1162050"/>
          </a:xfrm>
        </p:spPr>
        <p:txBody>
          <a:bodyPr anchor="b">
            <a:normAutofit/>
          </a:bodyPr>
          <a:lstStyle>
            <a:lvl1pPr algn="l">
              <a:defRPr sz="24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21420000">
            <a:off x="147805" y="1112728"/>
            <a:ext cx="4957811" cy="4787968"/>
          </a:xfrm>
        </p:spPr>
        <p:txBody>
          <a:bodyPr>
            <a:normAutofit/>
          </a:bodyPr>
          <a:lstStyle>
            <a:lvl1pPr marL="342900" indent="-342900">
              <a:buFont typeface="Arial" pitchFamily="34" charset="0"/>
              <a:buChar char="•"/>
              <a:defRPr sz="3200"/>
            </a:lvl1pPr>
            <a:lvl2pPr marL="628650" indent="-171450">
              <a:buFont typeface="Arial" pitchFamily="34" charset="0"/>
              <a:buChar char="•"/>
              <a:defRPr sz="1800"/>
            </a:lvl2pPr>
            <a:lvl3pPr marL="1085850" indent="-171450">
              <a:buFont typeface="Arial" pitchFamily="34" charset="0"/>
              <a:buChar char="•"/>
              <a:defRPr sz="1200"/>
            </a:lvl3pPr>
            <a:lvl4pPr marL="1543050" indent="-171450">
              <a:buFont typeface="Arial" pitchFamily="34" charset="0"/>
              <a:buChar char="•"/>
              <a:defRPr sz="1100"/>
            </a:lvl4pPr>
            <a:lvl5pPr marL="2000250" indent="-171450">
              <a:buFont typeface="Arial" pitchFamily="34" charset="0"/>
              <a:buChar char="•"/>
              <a:defRPr sz="11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rightnessContrast bright="-21000"/>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38899">
            <a:off x="325355" y="1903177"/>
            <a:ext cx="8466886" cy="2058712"/>
          </a:xfrm>
        </p:spPr>
        <p:txBody>
          <a:bodyPr/>
          <a:lstStyle/>
          <a:p>
            <a:r>
              <a:rPr lang="en-US" sz="4400" b="1" dirty="0"/>
              <a:t>Transforming Game Narrative through Social Media: </a:t>
            </a:r>
            <a:r>
              <a:rPr lang="en-US" sz="4000" b="1" dirty="0"/>
              <a:t>Studying the Mass Effect Universe of Twitter</a:t>
            </a:r>
            <a:r>
              <a:rPr lang="en-US" sz="4000" dirty="0"/>
              <a:t/>
            </a:r>
            <a:br>
              <a:rPr lang="en-US" sz="4000" dirty="0"/>
            </a:br>
            <a:endParaRPr lang="en-US" sz="4000" dirty="0"/>
          </a:p>
        </p:txBody>
      </p:sp>
      <p:sp>
        <p:nvSpPr>
          <p:cNvPr id="3" name="Subtitle 2"/>
          <p:cNvSpPr>
            <a:spLocks noGrp="1"/>
          </p:cNvSpPr>
          <p:nvPr>
            <p:ph type="subTitle" idx="1"/>
          </p:nvPr>
        </p:nvSpPr>
        <p:spPr>
          <a:xfrm rot="21424939">
            <a:off x="2282373" y="4226268"/>
            <a:ext cx="6602867" cy="1752600"/>
          </a:xfrm>
        </p:spPr>
        <p:txBody>
          <a:bodyPr numCol="2">
            <a:normAutofit fontScale="92500" lnSpcReduction="20000"/>
          </a:bodyPr>
          <a:lstStyle/>
          <a:p>
            <a:r>
              <a:rPr lang="en-US" sz="3500" dirty="0" smtClean="0"/>
              <a:t>William Ryan</a:t>
            </a:r>
          </a:p>
          <a:p>
            <a:r>
              <a:rPr lang="en-US" sz="2600" dirty="0" smtClean="0"/>
              <a:t>Ithaca College</a:t>
            </a:r>
          </a:p>
          <a:p>
            <a:r>
              <a:rPr lang="en-US" sz="2600" u="sng" dirty="0" smtClean="0">
                <a:solidFill>
                  <a:schemeClr val="tx2"/>
                </a:solidFill>
              </a:rPr>
              <a:t>wryan@ithaca.edu</a:t>
            </a:r>
          </a:p>
          <a:p>
            <a:endParaRPr lang="en-US" sz="3500" dirty="0" smtClean="0"/>
          </a:p>
          <a:p>
            <a:r>
              <a:rPr lang="en-US" sz="3500" dirty="0" smtClean="0"/>
              <a:t>Zach Gilson</a:t>
            </a:r>
            <a:endParaRPr lang="en-US" sz="3500" dirty="0"/>
          </a:p>
          <a:p>
            <a:r>
              <a:rPr lang="en-US" sz="2600" dirty="0"/>
              <a:t>Ithaca College</a:t>
            </a:r>
          </a:p>
          <a:p>
            <a:r>
              <a:rPr lang="en-US" sz="2600" u="sng" dirty="0" smtClean="0">
                <a:solidFill>
                  <a:schemeClr val="tx2"/>
                </a:solidFill>
              </a:rPr>
              <a:t>zgilson@ithaca.edu</a:t>
            </a:r>
            <a:endParaRPr lang="en-US" sz="2600" u="sng" dirty="0">
              <a:solidFill>
                <a:schemeClr val="tx2"/>
              </a:solidFill>
            </a:endParaRPr>
          </a:p>
          <a:p>
            <a:endParaRPr lang="en-US" sz="2400" dirty="0"/>
          </a:p>
        </p:txBody>
      </p:sp>
    </p:spTree>
    <p:extLst>
      <p:ext uri="{BB962C8B-B14F-4D97-AF65-F5344CB8AC3E}">
        <p14:creationId xmlns:p14="http://schemas.microsoft.com/office/powerpoint/2010/main" val="256770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0"/>
          </p:nvPr>
        </p:nvPicPr>
        <p:blipFill>
          <a:blip r:embed="rId3">
            <a:extLst>
              <a:ext uri="{28A0092B-C50C-407E-A947-70E740481C1C}">
                <a14:useLocalDpi xmlns:a14="http://schemas.microsoft.com/office/drawing/2010/main" val="0"/>
              </a:ext>
            </a:extLst>
          </a:blip>
          <a:srcRect l="26736" r="26736"/>
          <a:stretch>
            <a:fillRect/>
          </a:stretch>
        </p:blipFill>
        <p:spPr>
          <a:xfrm rot="243827">
            <a:off x="5076330" y="1276593"/>
            <a:ext cx="4786890" cy="5784158"/>
          </a:xfrm>
        </p:spPr>
      </p:pic>
      <p:sp>
        <p:nvSpPr>
          <p:cNvPr id="3" name="Title 2"/>
          <p:cNvSpPr>
            <a:spLocks noGrp="1"/>
          </p:cNvSpPr>
          <p:nvPr>
            <p:ph type="title"/>
          </p:nvPr>
        </p:nvSpPr>
        <p:spPr/>
        <p:txBody>
          <a:bodyPr/>
          <a:lstStyle/>
          <a:p>
            <a:r>
              <a:rPr lang="en-US" dirty="0"/>
              <a:t>Narrative </a:t>
            </a:r>
            <a:r>
              <a:rPr lang="en-US" dirty="0" smtClean="0"/>
              <a:t>Time</a:t>
            </a:r>
            <a:endParaRPr lang="en-US" dirty="0"/>
          </a:p>
        </p:txBody>
      </p:sp>
      <p:sp>
        <p:nvSpPr>
          <p:cNvPr id="4" name="Text Placeholder 3"/>
          <p:cNvSpPr>
            <a:spLocks noGrp="1"/>
          </p:cNvSpPr>
          <p:nvPr>
            <p:ph type="body" sz="half" idx="2"/>
          </p:nvPr>
        </p:nvSpPr>
        <p:spPr>
          <a:xfrm rot="21420000">
            <a:off x="173104" y="1112065"/>
            <a:ext cx="4957811" cy="5754752"/>
          </a:xfrm>
        </p:spPr>
        <p:txBody>
          <a:bodyPr>
            <a:normAutofit/>
          </a:bodyPr>
          <a:lstStyle/>
          <a:p>
            <a:pPr marL="0" indent="0">
              <a:buNone/>
            </a:pPr>
            <a:r>
              <a:rPr lang="en-US" sz="2000" b="1" dirty="0" err="1"/>
              <a:t>SarenArterius</a:t>
            </a:r>
            <a:r>
              <a:rPr lang="en-US" sz="2000" dirty="0"/>
              <a:t> @BeyondSubject0 -cracks his neck- I've heard you're strong, human. Let's see it.</a:t>
            </a:r>
          </a:p>
          <a:p>
            <a:pPr marL="0" indent="0">
              <a:buNone/>
            </a:pPr>
            <a:r>
              <a:rPr lang="en-US" sz="2000" b="1" dirty="0" err="1"/>
              <a:t>SarenArterius</a:t>
            </a:r>
            <a:r>
              <a:rPr lang="en-US" sz="2000" b="1" dirty="0"/>
              <a:t> </a:t>
            </a:r>
            <a:r>
              <a:rPr lang="en-US" sz="2000" dirty="0"/>
              <a:t>@</a:t>
            </a:r>
            <a:r>
              <a:rPr lang="en-US" sz="2000" dirty="0" err="1"/>
              <a:t>CDR_JShepard</a:t>
            </a:r>
            <a:r>
              <a:rPr lang="en-US" sz="2000" dirty="0"/>
              <a:t> -growls- I should evict him.</a:t>
            </a:r>
          </a:p>
          <a:p>
            <a:pPr marL="0" indent="0">
              <a:buNone/>
            </a:pPr>
            <a:r>
              <a:rPr lang="en-US" sz="2000" b="1" dirty="0" err="1"/>
              <a:t>SarenArterius</a:t>
            </a:r>
            <a:r>
              <a:rPr lang="en-US" sz="2000" b="1" dirty="0"/>
              <a:t> </a:t>
            </a:r>
            <a:r>
              <a:rPr lang="en-US" sz="2000" dirty="0"/>
              <a:t>@BeyondSubject0 -mandibles twitch- Very well. -zooms towards her, a strike aimed at her stomach-</a:t>
            </a:r>
          </a:p>
          <a:p>
            <a:pPr marL="0" indent="0">
              <a:buNone/>
            </a:pPr>
            <a:r>
              <a:rPr lang="en-US" sz="2000" b="1" dirty="0" err="1"/>
              <a:t>SarenArterius</a:t>
            </a:r>
            <a:r>
              <a:rPr lang="en-US" sz="2000" dirty="0"/>
              <a:t> @</a:t>
            </a:r>
            <a:r>
              <a:rPr lang="en-US" sz="2000" dirty="0" err="1"/>
              <a:t>CDR_JShepard</a:t>
            </a:r>
            <a:r>
              <a:rPr lang="en-US" sz="2000" dirty="0"/>
              <a:t> What?</a:t>
            </a:r>
          </a:p>
          <a:p>
            <a:pPr marL="0" indent="0">
              <a:buNone/>
            </a:pPr>
            <a:r>
              <a:rPr lang="en-US" sz="2000" b="1" dirty="0" err="1"/>
              <a:t>SarenArterius</a:t>
            </a:r>
            <a:r>
              <a:rPr lang="en-US" sz="2000" b="1" dirty="0"/>
              <a:t> </a:t>
            </a:r>
            <a:r>
              <a:rPr lang="en-US" sz="2000" dirty="0"/>
              <a:t>@BeyondSubject0 -brings his free arm up, blocking her first with a grunt- Not bad. -steps back, then drops, trying to catch her leg to try -</a:t>
            </a:r>
          </a:p>
        </p:txBody>
      </p:sp>
    </p:spTree>
    <p:extLst>
      <p:ext uri="{BB962C8B-B14F-4D97-AF65-F5344CB8AC3E}">
        <p14:creationId xmlns:p14="http://schemas.microsoft.com/office/powerpoint/2010/main" val="114915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4550" r="26708"/>
          <a:stretch/>
        </p:blipFill>
        <p:spPr>
          <a:xfrm rot="243827">
            <a:off x="4851570" y="448195"/>
            <a:ext cx="5740550" cy="6629400"/>
          </a:xfrm>
        </p:spPr>
      </p:pic>
      <p:sp>
        <p:nvSpPr>
          <p:cNvPr id="3" name="Title 2"/>
          <p:cNvSpPr>
            <a:spLocks noGrp="1"/>
          </p:cNvSpPr>
          <p:nvPr>
            <p:ph type="title"/>
          </p:nvPr>
        </p:nvSpPr>
        <p:spPr/>
        <p:txBody>
          <a:bodyPr/>
          <a:lstStyle/>
          <a:p>
            <a:r>
              <a:rPr lang="en-US" dirty="0" smtClean="0"/>
              <a:t>Counterfactuals and Paradoxes</a:t>
            </a:r>
            <a:endParaRPr lang="en-US" dirty="0"/>
          </a:p>
        </p:txBody>
      </p:sp>
      <p:sp>
        <p:nvSpPr>
          <p:cNvPr id="4" name="Text Placeholder 3"/>
          <p:cNvSpPr>
            <a:spLocks noGrp="1"/>
          </p:cNvSpPr>
          <p:nvPr>
            <p:ph type="body" sz="half" idx="2"/>
          </p:nvPr>
        </p:nvSpPr>
        <p:spPr/>
        <p:txBody>
          <a:bodyPr>
            <a:normAutofit/>
          </a:bodyPr>
          <a:lstStyle/>
          <a:p>
            <a:pPr marL="0" indent="0">
              <a:buNone/>
            </a:pPr>
            <a:r>
              <a:rPr lang="en-US" sz="2000" b="1" i="1" dirty="0" err="1"/>
              <a:t>GarrusVakarian</a:t>
            </a:r>
            <a:r>
              <a:rPr lang="en-US" sz="2000" i="1" dirty="0"/>
              <a:t> @</a:t>
            </a:r>
            <a:r>
              <a:rPr lang="en-US" sz="2000" i="1" dirty="0" err="1"/>
              <a:t>ForgiveSidonis</a:t>
            </a:r>
            <a:r>
              <a:rPr lang="en-US" sz="2000" i="1" dirty="0"/>
              <a:t> Yeah, I am. You know, if Shepard hadn't been there... -shakes his head, still pacing- You should've told me you were </a:t>
            </a:r>
            <a:r>
              <a:rPr lang="en-US" sz="2000" i="1" dirty="0" smtClean="0"/>
              <a:t>here.</a:t>
            </a:r>
          </a:p>
          <a:p>
            <a:pPr marL="0" indent="0">
              <a:buNone/>
            </a:pPr>
            <a:r>
              <a:rPr lang="en-US" sz="2000" b="1" i="1" dirty="0" err="1" smtClean="0"/>
              <a:t>GarrusVakarian</a:t>
            </a:r>
            <a:r>
              <a:rPr lang="en-US" sz="2000" i="1" dirty="0" smtClean="0"/>
              <a:t> </a:t>
            </a:r>
            <a:r>
              <a:rPr lang="en-US" sz="2000" i="1" dirty="0"/>
              <a:t>@</a:t>
            </a:r>
            <a:r>
              <a:rPr lang="en-US" sz="2000" i="1" dirty="0" err="1"/>
              <a:t>ForgiveSidonis</a:t>
            </a:r>
            <a:r>
              <a:rPr lang="en-US" sz="2000" i="1" dirty="0"/>
              <a:t> Don't talk to me like we're friends, </a:t>
            </a:r>
            <a:r>
              <a:rPr lang="en-US" sz="2000" i="1" dirty="0" err="1"/>
              <a:t>Sidonis</a:t>
            </a:r>
            <a:r>
              <a:rPr lang="en-US" sz="2000" i="1" dirty="0"/>
              <a:t>. -practically hisses his name while his mandibles twitch a few more times-</a:t>
            </a:r>
            <a:endParaRPr lang="en-US" sz="2000" dirty="0"/>
          </a:p>
          <a:p>
            <a:pPr marL="0" indent="0">
              <a:buNone/>
            </a:pPr>
            <a:endParaRPr lang="en-US" dirty="0"/>
          </a:p>
        </p:txBody>
      </p:sp>
    </p:spTree>
    <p:extLst>
      <p:ext uri="{BB962C8B-B14F-4D97-AF65-F5344CB8AC3E}">
        <p14:creationId xmlns:p14="http://schemas.microsoft.com/office/powerpoint/2010/main" val="159583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19670" r="20875"/>
          <a:stretch/>
        </p:blipFill>
        <p:spPr>
          <a:xfrm rot="243827">
            <a:off x="3686404" y="1792508"/>
            <a:ext cx="5615819" cy="5313130"/>
          </a:xfrm>
        </p:spPr>
      </p:pic>
      <p:sp>
        <p:nvSpPr>
          <p:cNvPr id="3" name="Title 2"/>
          <p:cNvSpPr>
            <a:spLocks noGrp="1"/>
          </p:cNvSpPr>
          <p:nvPr>
            <p:ph type="title"/>
          </p:nvPr>
        </p:nvSpPr>
        <p:spPr/>
        <p:txBody>
          <a:bodyPr/>
          <a:lstStyle/>
          <a:p>
            <a:r>
              <a:rPr lang="en-US" dirty="0" smtClean="0"/>
              <a:t>Counterfactuals and Paradoxes</a:t>
            </a:r>
            <a:endParaRPr lang="en-US" dirty="0"/>
          </a:p>
        </p:txBody>
      </p:sp>
      <p:sp>
        <p:nvSpPr>
          <p:cNvPr id="4" name="Text Placeholder 3"/>
          <p:cNvSpPr>
            <a:spLocks noGrp="1"/>
          </p:cNvSpPr>
          <p:nvPr>
            <p:ph type="body" sz="half" idx="2"/>
          </p:nvPr>
        </p:nvSpPr>
        <p:spPr/>
        <p:txBody>
          <a:bodyPr/>
          <a:lstStyle/>
          <a:p>
            <a:pPr marL="0" indent="0">
              <a:buNone/>
            </a:pPr>
            <a:r>
              <a:rPr lang="en-US" sz="2000" b="1" i="1" dirty="0" err="1"/>
              <a:t>DataUnavailable</a:t>
            </a:r>
            <a:r>
              <a:rPr lang="en-US" sz="2000" i="1" dirty="0"/>
              <a:t> @</a:t>
            </a:r>
            <a:r>
              <a:rPr lang="en-US" sz="2000" i="1" dirty="0" err="1"/>
              <a:t>Tali_Zorah</a:t>
            </a:r>
            <a:r>
              <a:rPr lang="en-US" sz="2000" i="1" dirty="0"/>
              <a:t> WE SEE. IN THIS CASE, WE WISH YOUR FATHER GOOD HEALTH, AND WE </a:t>
            </a:r>
            <a:r>
              <a:rPr lang="en-US" sz="2000" i="1" dirty="0" smtClean="0"/>
              <a:t>AD-</a:t>
            </a:r>
            <a:br>
              <a:rPr lang="en-US" sz="2000" i="1" dirty="0" smtClean="0"/>
            </a:br>
            <a:r>
              <a:rPr lang="en-US" sz="2000" i="1" dirty="0" smtClean="0"/>
              <a:t>VISE </a:t>
            </a:r>
            <a:r>
              <a:rPr lang="en-US" sz="2000" i="1" dirty="0"/>
              <a:t>GOING TO VISIT HIM A </a:t>
            </a:r>
            <a:r>
              <a:rPr lang="en-US" sz="2000" i="1" dirty="0" smtClean="0"/>
              <a:t/>
            </a:r>
            <a:br>
              <a:rPr lang="en-US" sz="2000" i="1" dirty="0" smtClean="0"/>
            </a:br>
            <a:r>
              <a:rPr lang="en-US" sz="2000" i="1" dirty="0" smtClean="0"/>
              <a:t>FEW </a:t>
            </a:r>
            <a:r>
              <a:rPr lang="en-US" sz="2000" i="1" dirty="0"/>
              <a:t>MORE TIMES IN THE </a:t>
            </a:r>
            <a:r>
              <a:rPr lang="en-US" sz="2000" i="1" dirty="0" smtClean="0"/>
              <a:t/>
            </a:r>
            <a:br>
              <a:rPr lang="en-US" sz="2000" i="1" dirty="0" smtClean="0"/>
            </a:br>
            <a:r>
              <a:rPr lang="en-US" sz="2000" i="1" dirty="0" smtClean="0"/>
              <a:t>NEAR </a:t>
            </a:r>
            <a:r>
              <a:rPr lang="en-US" sz="2000" i="1" dirty="0"/>
              <a:t>FUTURE.</a:t>
            </a:r>
            <a:endParaRPr lang="en-US" sz="2000" dirty="0"/>
          </a:p>
          <a:p>
            <a:pPr marL="0" indent="0">
              <a:buNone/>
            </a:pPr>
            <a:endParaRPr lang="en-US" dirty="0"/>
          </a:p>
        </p:txBody>
      </p:sp>
    </p:spTree>
    <p:extLst>
      <p:ext uri="{BB962C8B-B14F-4D97-AF65-F5344CB8AC3E}">
        <p14:creationId xmlns:p14="http://schemas.microsoft.com/office/powerpoint/2010/main" val="38626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Transmedia</a:t>
            </a:r>
            <a:endParaRPr lang="en-US" dirty="0"/>
          </a:p>
        </p:txBody>
      </p:sp>
    </p:spTree>
    <p:extLst>
      <p:ext uri="{BB962C8B-B14F-4D97-AF65-F5344CB8AC3E}">
        <p14:creationId xmlns:p14="http://schemas.microsoft.com/office/powerpoint/2010/main" val="69948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Communities</a:t>
            </a:r>
            <a:endParaRPr lang="en-US" dirty="0"/>
          </a:p>
        </p:txBody>
      </p:sp>
      <p:sp>
        <p:nvSpPr>
          <p:cNvPr id="3" name="Content Placeholder 2"/>
          <p:cNvSpPr>
            <a:spLocks noGrp="1"/>
          </p:cNvSpPr>
          <p:nvPr>
            <p:ph idx="1"/>
          </p:nvPr>
        </p:nvSpPr>
        <p:spPr/>
        <p:txBody>
          <a:bodyPr/>
          <a:lstStyle/>
          <a:p>
            <a:r>
              <a:rPr lang="en-US" dirty="0" smtClean="0"/>
              <a:t>Fan fiction of this nature</a:t>
            </a:r>
          </a:p>
          <a:p>
            <a:r>
              <a:rPr lang="en-US" dirty="0" smtClean="0"/>
              <a:t>Keeps fans engaged and excited about what developers offer</a:t>
            </a:r>
          </a:p>
          <a:p>
            <a:r>
              <a:rPr lang="en-US" dirty="0" smtClean="0"/>
              <a:t>As much about social interaction as game itself</a:t>
            </a:r>
          </a:p>
          <a:p>
            <a:r>
              <a:rPr lang="en-US" dirty="0" smtClean="0"/>
              <a:t>Often move beyond themes and topics discussed in game</a:t>
            </a:r>
          </a:p>
          <a:p>
            <a:pPr lvl="1"/>
            <a:r>
              <a:rPr lang="en-US" dirty="0" smtClean="0"/>
              <a:t>Play an important role determining shared history of community</a:t>
            </a:r>
            <a:endParaRPr lang="en-US" dirty="0"/>
          </a:p>
        </p:txBody>
      </p:sp>
    </p:spTree>
    <p:extLst>
      <p:ext uri="{BB962C8B-B14F-4D97-AF65-F5344CB8AC3E}">
        <p14:creationId xmlns:p14="http://schemas.microsoft.com/office/powerpoint/2010/main" val="94009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11060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References</a:t>
            </a:r>
            <a:endParaRPr lang="en-US" dirty="0"/>
          </a:p>
        </p:txBody>
      </p:sp>
      <p:sp>
        <p:nvSpPr>
          <p:cNvPr id="3" name="Content Placeholder 2"/>
          <p:cNvSpPr>
            <a:spLocks noGrp="1"/>
          </p:cNvSpPr>
          <p:nvPr>
            <p:ph idx="1"/>
          </p:nvPr>
        </p:nvSpPr>
        <p:spPr/>
        <p:txBody>
          <a:bodyPr>
            <a:normAutofit fontScale="47500" lnSpcReduction="20000"/>
          </a:bodyPr>
          <a:lstStyle/>
          <a:p>
            <a:r>
              <a:rPr lang="en-US" u="sng" dirty="0">
                <a:solidFill>
                  <a:schemeClr val="tx2"/>
                </a:solidFill>
              </a:rPr>
              <a:t>http://</a:t>
            </a:r>
            <a:r>
              <a:rPr lang="en-US" u="sng" dirty="0" smtClean="0">
                <a:solidFill>
                  <a:schemeClr val="tx2"/>
                </a:solidFill>
              </a:rPr>
              <a:t>johntesh.deviantart.com/art/Garrus-Vakarian-01-157835568</a:t>
            </a:r>
          </a:p>
          <a:p>
            <a:r>
              <a:rPr lang="en-US" u="sng" dirty="0" smtClean="0">
                <a:solidFill>
                  <a:schemeClr val="tx2"/>
                </a:solidFill>
              </a:rPr>
              <a:t>http</a:t>
            </a:r>
            <a:r>
              <a:rPr lang="en-US" u="sng" dirty="0">
                <a:solidFill>
                  <a:schemeClr val="tx2"/>
                </a:solidFill>
              </a:rPr>
              <a:t>://www.sodahead.com/entertainment/what-video-game-charactercharacters-would-you-date/question-2551133/?</a:t>
            </a:r>
            <a:r>
              <a:rPr lang="en-US" u="sng" dirty="0" smtClean="0">
                <a:solidFill>
                  <a:schemeClr val="tx2"/>
                </a:solidFill>
              </a:rPr>
              <a:t>page=2&amp;link=ibaf&amp;q=tali</a:t>
            </a:r>
          </a:p>
          <a:p>
            <a:r>
              <a:rPr lang="en-US" u="sng" dirty="0">
                <a:solidFill>
                  <a:schemeClr val="tx2"/>
                </a:solidFill>
              </a:rPr>
              <a:t>http://</a:t>
            </a:r>
            <a:r>
              <a:rPr lang="en-US" u="sng" dirty="0" smtClean="0">
                <a:solidFill>
                  <a:schemeClr val="tx2"/>
                </a:solidFill>
              </a:rPr>
              <a:t>masseffect.wikia.com/wiki/Legion</a:t>
            </a:r>
          </a:p>
          <a:p>
            <a:r>
              <a:rPr lang="en-US" u="sng" dirty="0" smtClean="0">
                <a:solidFill>
                  <a:schemeClr val="tx2"/>
                </a:solidFill>
              </a:rPr>
              <a:t>http</a:t>
            </a:r>
            <a:r>
              <a:rPr lang="en-US" u="sng" dirty="0">
                <a:solidFill>
                  <a:schemeClr val="tx2"/>
                </a:solidFill>
              </a:rPr>
              <a:t>://</a:t>
            </a:r>
            <a:r>
              <a:rPr lang="en-US" u="sng" dirty="0" smtClean="0">
                <a:solidFill>
                  <a:schemeClr val="tx2"/>
                </a:solidFill>
              </a:rPr>
              <a:t>masseffect.wikia.com/wiki/Urdnot_Wrex</a:t>
            </a:r>
          </a:p>
          <a:p>
            <a:r>
              <a:rPr lang="en-US" u="sng" dirty="0" smtClean="0">
                <a:solidFill>
                  <a:schemeClr val="tx2"/>
                </a:solidFill>
              </a:rPr>
              <a:t>http</a:t>
            </a:r>
            <a:r>
              <a:rPr lang="en-US" u="sng" dirty="0">
                <a:solidFill>
                  <a:schemeClr val="tx2"/>
                </a:solidFill>
              </a:rPr>
              <a:t>://</a:t>
            </a:r>
            <a:r>
              <a:rPr lang="en-US" u="sng" dirty="0" smtClean="0">
                <a:solidFill>
                  <a:schemeClr val="tx2"/>
                </a:solidFill>
              </a:rPr>
              <a:t>gamingirresponsibly.com/tag/joker</a:t>
            </a:r>
          </a:p>
          <a:p>
            <a:r>
              <a:rPr lang="en-US" u="sng" dirty="0" smtClean="0">
                <a:solidFill>
                  <a:schemeClr val="tx2"/>
                </a:solidFill>
              </a:rPr>
              <a:t>http</a:t>
            </a:r>
            <a:r>
              <a:rPr lang="en-US" u="sng" dirty="0">
                <a:solidFill>
                  <a:schemeClr val="tx2"/>
                </a:solidFill>
              </a:rPr>
              <a:t>://</a:t>
            </a:r>
            <a:r>
              <a:rPr lang="en-US" u="sng" dirty="0" smtClean="0">
                <a:solidFill>
                  <a:schemeClr val="tx2"/>
                </a:solidFill>
              </a:rPr>
              <a:t>videogamesheaven.net/story-walkthrough-mass-effect-2-characters.htm</a:t>
            </a:r>
          </a:p>
          <a:p>
            <a:r>
              <a:rPr lang="en-US" u="sng" dirty="0" smtClean="0">
                <a:solidFill>
                  <a:schemeClr val="tx2"/>
                </a:solidFill>
              </a:rPr>
              <a:t>http</a:t>
            </a:r>
            <a:r>
              <a:rPr lang="en-US" u="sng" dirty="0">
                <a:solidFill>
                  <a:schemeClr val="tx2"/>
                </a:solidFill>
              </a:rPr>
              <a:t>://mygaming.co.za/news/pc/33568-mass-effect-the-story-so-far-part-1.html</a:t>
            </a:r>
            <a:endParaRPr lang="en-US" u="sng" dirty="0" smtClean="0">
              <a:solidFill>
                <a:schemeClr val="tx2"/>
              </a:solidFill>
            </a:endParaRPr>
          </a:p>
          <a:p>
            <a:r>
              <a:rPr lang="en-US" u="sng" dirty="0" smtClean="0">
                <a:solidFill>
                  <a:schemeClr val="tx2"/>
                </a:solidFill>
              </a:rPr>
              <a:t>http</a:t>
            </a:r>
            <a:r>
              <a:rPr lang="en-US" u="sng" dirty="0">
                <a:solidFill>
                  <a:schemeClr val="tx2"/>
                </a:solidFill>
              </a:rPr>
              <a:t>://www.moddb.com/groups/mass-effect-fan-group/images/blast</a:t>
            </a:r>
            <a:endParaRPr lang="en-US" u="sng" dirty="0" smtClean="0">
              <a:solidFill>
                <a:schemeClr val="tx2"/>
              </a:solidFill>
            </a:endParaRPr>
          </a:p>
          <a:p>
            <a:r>
              <a:rPr lang="en-US" u="sng" dirty="0" smtClean="0">
                <a:solidFill>
                  <a:schemeClr val="tx2"/>
                </a:solidFill>
              </a:rPr>
              <a:t>http</a:t>
            </a:r>
            <a:r>
              <a:rPr lang="en-US" u="sng" dirty="0">
                <a:solidFill>
                  <a:schemeClr val="tx2"/>
                </a:solidFill>
              </a:rPr>
              <a:t>://wn.com/mass_effect_2_tali's_trial__rally_the_crowd</a:t>
            </a:r>
            <a:endParaRPr lang="en-US" u="sng" dirty="0" smtClean="0">
              <a:solidFill>
                <a:schemeClr val="tx2"/>
              </a:solidFill>
            </a:endParaRPr>
          </a:p>
          <a:p>
            <a:r>
              <a:rPr lang="en-US" u="sng" dirty="0" smtClean="0">
                <a:solidFill>
                  <a:schemeClr val="tx2"/>
                </a:solidFill>
              </a:rPr>
              <a:t>http</a:t>
            </a:r>
            <a:r>
              <a:rPr lang="en-US" u="sng" dirty="0">
                <a:solidFill>
                  <a:schemeClr val="tx2"/>
                </a:solidFill>
              </a:rPr>
              <a:t>://</a:t>
            </a:r>
            <a:r>
              <a:rPr lang="en-US" u="sng" dirty="0" smtClean="0">
                <a:solidFill>
                  <a:schemeClr val="tx2"/>
                </a:solidFill>
              </a:rPr>
              <a:t>www.ps3site.pl/historia-uniwersum-mass-effect-czesc-2/61410</a:t>
            </a:r>
          </a:p>
          <a:p>
            <a:r>
              <a:rPr lang="en-US" u="sng" dirty="0" smtClean="0">
                <a:solidFill>
                  <a:schemeClr val="tx2"/>
                </a:solidFill>
              </a:rPr>
              <a:t>http</a:t>
            </a:r>
            <a:r>
              <a:rPr lang="en-US" u="sng" dirty="0">
                <a:solidFill>
                  <a:schemeClr val="tx2"/>
                </a:solidFill>
              </a:rPr>
              <a:t>://www.quickmeme.com/meme/3pen9o</a:t>
            </a:r>
            <a:r>
              <a:rPr lang="en-US" u="sng" dirty="0" smtClean="0">
                <a:solidFill>
                  <a:schemeClr val="tx2"/>
                </a:solidFill>
              </a:rPr>
              <a:t>/</a:t>
            </a:r>
          </a:p>
          <a:p>
            <a:r>
              <a:rPr lang="en-US" u="sng" dirty="0">
                <a:solidFill>
                  <a:schemeClr val="tx2"/>
                </a:solidFill>
              </a:rPr>
              <a:t>http://carryingthegun.wordpress.com/tag/hold-the-line</a:t>
            </a:r>
            <a:r>
              <a:rPr lang="en-US" u="sng" dirty="0" smtClean="0">
                <a:solidFill>
                  <a:schemeClr val="tx2"/>
                </a:solidFill>
              </a:rPr>
              <a:t>/</a:t>
            </a:r>
          </a:p>
          <a:p>
            <a:r>
              <a:rPr lang="en-US" u="sng" dirty="0">
                <a:solidFill>
                  <a:schemeClr val="tx2"/>
                </a:solidFill>
              </a:rPr>
              <a:t>http://</a:t>
            </a:r>
            <a:r>
              <a:rPr lang="en-US" u="sng" dirty="0" smtClean="0">
                <a:solidFill>
                  <a:schemeClr val="tx2"/>
                </a:solidFill>
              </a:rPr>
              <a:t>lootra.deviantart.com/art/Mass-Effect-3-Battle-Jack-314613920</a:t>
            </a:r>
          </a:p>
          <a:p>
            <a:r>
              <a:rPr lang="en-US" u="sng" dirty="0">
                <a:solidFill>
                  <a:schemeClr val="tx2"/>
                </a:solidFill>
              </a:rPr>
              <a:t>http://www.kotaku.com.au/2013/04/the-most-defining-decisions-you-have-to-make-in-mass-effect</a:t>
            </a:r>
            <a:r>
              <a:rPr lang="en-US" u="sng" dirty="0" smtClean="0">
                <a:solidFill>
                  <a:schemeClr val="tx2"/>
                </a:solidFill>
              </a:rPr>
              <a:t>/</a:t>
            </a:r>
          </a:p>
          <a:p>
            <a:r>
              <a:rPr lang="en-US" u="sng" dirty="0">
                <a:solidFill>
                  <a:schemeClr val="tx2"/>
                </a:solidFill>
              </a:rPr>
              <a:t>http://kittydepalombe.wordpress.com/mass-effect-2-trucs-et-astuces-pour-finir-le-jeu-dans-les-meilleures-conditions/</a:t>
            </a:r>
          </a:p>
        </p:txBody>
      </p:sp>
    </p:spTree>
    <p:extLst>
      <p:ext uri="{BB962C8B-B14F-4D97-AF65-F5344CB8AC3E}">
        <p14:creationId xmlns:p14="http://schemas.microsoft.com/office/powerpoint/2010/main" val="238399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934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Engagement</a:t>
            </a:r>
            <a:endParaRPr lang="en-US" dirty="0"/>
          </a:p>
        </p:txBody>
      </p:sp>
      <p:sp>
        <p:nvSpPr>
          <p:cNvPr id="3" name="Content Placeholder 2"/>
          <p:cNvSpPr>
            <a:spLocks noGrp="1"/>
          </p:cNvSpPr>
          <p:nvPr>
            <p:ph idx="1"/>
          </p:nvPr>
        </p:nvSpPr>
        <p:spPr>
          <a:xfrm rot="21441477">
            <a:off x="1798808" y="531525"/>
            <a:ext cx="6816896" cy="5716165"/>
          </a:xfrm>
        </p:spPr>
        <p:txBody>
          <a:bodyPr>
            <a:normAutofit/>
          </a:bodyPr>
          <a:lstStyle/>
          <a:p>
            <a:r>
              <a:rPr lang="en-US" dirty="0" smtClean="0"/>
              <a:t>Participatory Narrative</a:t>
            </a:r>
          </a:p>
          <a:p>
            <a:pPr lvl="1"/>
            <a:r>
              <a:rPr lang="en-US" dirty="0" smtClean="0"/>
              <a:t>Involve audience in telling story</a:t>
            </a:r>
          </a:p>
          <a:p>
            <a:pPr lvl="1"/>
            <a:r>
              <a:rPr lang="en-US" dirty="0" smtClean="0"/>
              <a:t>Game designers looking for ways to </a:t>
            </a:r>
            <a:r>
              <a:rPr lang="en-US" dirty="0" smtClean="0"/>
              <a:t>reduce linearity in story</a:t>
            </a:r>
          </a:p>
          <a:p>
            <a:pPr lvl="1"/>
            <a:r>
              <a:rPr lang="en-US" dirty="0" smtClean="0"/>
              <a:t>Fan </a:t>
            </a:r>
            <a:r>
              <a:rPr lang="en-US" dirty="0" smtClean="0"/>
              <a:t>Fiction: Social Media</a:t>
            </a:r>
          </a:p>
          <a:p>
            <a:r>
              <a:rPr lang="en-US" dirty="0" smtClean="0"/>
              <a:t>Twitter</a:t>
            </a:r>
          </a:p>
          <a:p>
            <a:pPr lvl="1"/>
            <a:r>
              <a:rPr lang="en-US" dirty="0" smtClean="0"/>
              <a:t>How does Twitter transform the narrative of a game? </a:t>
            </a:r>
            <a:r>
              <a:rPr lang="en-US" dirty="0" smtClean="0"/>
              <a:t>designer’s </a:t>
            </a:r>
            <a:r>
              <a:rPr lang="en-US" dirty="0" smtClean="0"/>
              <a:t>relationship to audience? </a:t>
            </a:r>
            <a:r>
              <a:rPr lang="en-US" dirty="0"/>
              <a:t>f</a:t>
            </a:r>
            <a:r>
              <a:rPr lang="en-US" dirty="0" smtClean="0"/>
              <a:t>ans relationships to each other?</a:t>
            </a:r>
          </a:p>
        </p:txBody>
      </p:sp>
    </p:spTree>
    <p:extLst>
      <p:ext uri="{BB962C8B-B14F-4D97-AF65-F5344CB8AC3E}">
        <p14:creationId xmlns:p14="http://schemas.microsoft.com/office/powerpoint/2010/main" val="382964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rot="21441477">
            <a:off x="1802436" y="533073"/>
            <a:ext cx="6746118" cy="5871917"/>
          </a:xfrm>
        </p:spPr>
        <p:txBody>
          <a:bodyPr>
            <a:normAutofit fontScale="92500" lnSpcReduction="10000"/>
          </a:bodyPr>
          <a:lstStyle/>
          <a:p>
            <a:r>
              <a:rPr lang="en-US" dirty="0" smtClean="0"/>
              <a:t>Analyze tweets according to:</a:t>
            </a:r>
          </a:p>
          <a:p>
            <a:pPr lvl="1"/>
            <a:r>
              <a:rPr lang="en-US" dirty="0" smtClean="0"/>
              <a:t>Game references</a:t>
            </a:r>
          </a:p>
          <a:p>
            <a:pPr lvl="1"/>
            <a:r>
              <a:rPr lang="en-US" dirty="0" smtClean="0"/>
              <a:t>Language/style used</a:t>
            </a:r>
          </a:p>
          <a:p>
            <a:pPr lvl="1"/>
            <a:r>
              <a:rPr lang="en-US" dirty="0" smtClean="0"/>
              <a:t>Interaction through Twitter</a:t>
            </a:r>
          </a:p>
          <a:p>
            <a:pPr lvl="1"/>
            <a:r>
              <a:rPr lang="en-US" dirty="0" smtClean="0"/>
              <a:t>Main ideas and themes of tweets</a:t>
            </a:r>
          </a:p>
          <a:p>
            <a:pPr lvl="1"/>
            <a:r>
              <a:rPr lang="en-US" dirty="0" smtClean="0"/>
              <a:t>Authorial intention and context</a:t>
            </a:r>
          </a:p>
          <a:p>
            <a:r>
              <a:rPr lang="en-US" dirty="0" smtClean="0"/>
              <a:t>Sampled 9 accounts of the game </a:t>
            </a:r>
            <a:r>
              <a:rPr lang="en-US" dirty="0" smtClean="0">
                <a:solidFill>
                  <a:schemeClr val="accent2"/>
                </a:solidFill>
              </a:rPr>
              <a:t>Mass Effect </a:t>
            </a:r>
            <a:r>
              <a:rPr lang="en-US" dirty="0" smtClean="0"/>
              <a:t>for about 13-25 tweets each using:</a:t>
            </a:r>
          </a:p>
          <a:p>
            <a:pPr lvl="1"/>
            <a:r>
              <a:rPr lang="en-US" dirty="0" smtClean="0"/>
              <a:t>Snapbird.org</a:t>
            </a:r>
          </a:p>
          <a:p>
            <a:pPr lvl="1"/>
            <a:r>
              <a:rPr lang="en-US" dirty="0" err="1" smtClean="0"/>
              <a:t>MentionMap</a:t>
            </a:r>
            <a:endParaRPr lang="en-US" dirty="0" smtClean="0"/>
          </a:p>
          <a:p>
            <a:pPr lvl="1"/>
            <a:r>
              <a:rPr lang="en-US" dirty="0" err="1" smtClean="0"/>
              <a:t>FormSpring</a:t>
            </a:r>
            <a:endParaRPr lang="en-US" dirty="0" smtClean="0"/>
          </a:p>
          <a:p>
            <a:pPr lvl="1"/>
            <a:r>
              <a:rPr lang="en-US" dirty="0" smtClean="0"/>
              <a:t>And any other tools needed</a:t>
            </a:r>
            <a:endParaRPr lang="en-US" dirty="0"/>
          </a:p>
        </p:txBody>
      </p:sp>
    </p:spTree>
    <p:extLst>
      <p:ext uri="{BB962C8B-B14F-4D97-AF65-F5344CB8AC3E}">
        <p14:creationId xmlns:p14="http://schemas.microsoft.com/office/powerpoint/2010/main" val="324785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rot="260209">
            <a:off x="1122318" y="914400"/>
            <a:ext cx="7127774" cy="5768919"/>
            <a:chOff x="1371600" y="914400"/>
            <a:chExt cx="7127774" cy="5768919"/>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033" t="2493" r="47045" b="52460"/>
            <a:stretch/>
          </p:blipFill>
          <p:spPr>
            <a:xfrm>
              <a:off x="1371600" y="995638"/>
              <a:ext cx="1540998" cy="130498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941" t="5484" r="19839" b="12193"/>
            <a:stretch/>
          </p:blipFill>
          <p:spPr>
            <a:xfrm>
              <a:off x="3355498" y="924232"/>
              <a:ext cx="1525712" cy="144780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4114" r="17072" b="35699"/>
            <a:stretch/>
          </p:blipFill>
          <p:spPr>
            <a:xfrm>
              <a:off x="5324110" y="914400"/>
              <a:ext cx="1376295" cy="146746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9864" r="12718" b="16089"/>
            <a:stretch/>
          </p:blipFill>
          <p:spPr>
            <a:xfrm>
              <a:off x="7143306" y="934065"/>
              <a:ext cx="1356068" cy="1428135"/>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5394" t="4344" r="26380" b="4215"/>
            <a:stretch/>
          </p:blipFill>
          <p:spPr>
            <a:xfrm>
              <a:off x="1917292" y="2709274"/>
              <a:ext cx="1371600" cy="1625430"/>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40249" t="1310" r="9964" b="6976"/>
            <a:stretch/>
          </p:blipFill>
          <p:spPr>
            <a:xfrm>
              <a:off x="4191403" y="2795056"/>
              <a:ext cx="1445342" cy="1453866"/>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29082" r="20645" b="7419"/>
            <a:stretch/>
          </p:blipFill>
          <p:spPr>
            <a:xfrm>
              <a:off x="6539256" y="2693622"/>
              <a:ext cx="1599359" cy="1656735"/>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t="37491"/>
            <a:stretch/>
          </p:blipFill>
          <p:spPr>
            <a:xfrm>
              <a:off x="1917292" y="4539886"/>
              <a:ext cx="2524917" cy="2143433"/>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19860" t="19462" r="28741" b="25268"/>
            <a:stretch/>
          </p:blipFill>
          <p:spPr>
            <a:xfrm>
              <a:off x="5184627" y="4664019"/>
              <a:ext cx="2349935" cy="1895167"/>
            </a:xfrm>
            <a:prstGeom prst="rect">
              <a:avLst/>
            </a:prstGeom>
          </p:spPr>
        </p:pic>
      </p:grpSp>
      <p:sp>
        <p:nvSpPr>
          <p:cNvPr id="15" name="TextBox 14"/>
          <p:cNvSpPr txBox="1"/>
          <p:nvPr/>
        </p:nvSpPr>
        <p:spPr>
          <a:xfrm rot="227393">
            <a:off x="3213857" y="53022"/>
            <a:ext cx="3507692" cy="523220"/>
          </a:xfrm>
          <a:prstGeom prst="rect">
            <a:avLst/>
          </a:prstGeom>
          <a:noFill/>
        </p:spPr>
        <p:txBody>
          <a:bodyPr wrap="none" rtlCol="0">
            <a:spAutoFit/>
          </a:bodyPr>
          <a:lstStyle/>
          <a:p>
            <a:r>
              <a:rPr lang="en-US" sz="2800" dirty="0" smtClean="0">
                <a:solidFill>
                  <a:schemeClr val="bg1"/>
                </a:solidFill>
              </a:rPr>
              <a:t>Sampled Accounts</a:t>
            </a:r>
            <a:endParaRPr lang="en-US" sz="2800" dirty="0">
              <a:solidFill>
                <a:schemeClr val="bg1"/>
              </a:solidFill>
            </a:endParaRPr>
          </a:p>
        </p:txBody>
      </p:sp>
    </p:spTree>
    <p:extLst>
      <p:ext uri="{BB962C8B-B14F-4D97-AF65-F5344CB8AC3E}">
        <p14:creationId xmlns:p14="http://schemas.microsoft.com/office/powerpoint/2010/main" val="132706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Findings</a:t>
            </a:r>
            <a:endParaRPr lang="en-US" dirty="0"/>
          </a:p>
        </p:txBody>
      </p:sp>
      <p:sp>
        <p:nvSpPr>
          <p:cNvPr id="3" name="Content Placeholder 2"/>
          <p:cNvSpPr>
            <a:spLocks noGrp="1"/>
          </p:cNvSpPr>
          <p:nvPr>
            <p:ph idx="1"/>
          </p:nvPr>
        </p:nvSpPr>
        <p:spPr/>
        <p:txBody>
          <a:bodyPr>
            <a:normAutofit fontScale="92500"/>
          </a:bodyPr>
          <a:lstStyle/>
          <a:p>
            <a:r>
              <a:rPr lang="en-US" dirty="0" smtClean="0"/>
              <a:t>Total Tweets </a:t>
            </a:r>
            <a:r>
              <a:rPr lang="en-US" dirty="0" smtClean="0">
                <a:solidFill>
                  <a:schemeClr val="accent2"/>
                </a:solidFill>
              </a:rPr>
              <a:t>215</a:t>
            </a:r>
          </a:p>
          <a:p>
            <a:pPr lvl="1"/>
            <a:r>
              <a:rPr lang="en-US" dirty="0" smtClean="0"/>
              <a:t>game quotes </a:t>
            </a:r>
            <a:r>
              <a:rPr lang="en-US" dirty="0" smtClean="0">
                <a:solidFill>
                  <a:schemeClr val="accent2"/>
                </a:solidFill>
              </a:rPr>
              <a:t>7 (3.2%)</a:t>
            </a:r>
          </a:p>
          <a:p>
            <a:pPr lvl="1"/>
            <a:r>
              <a:rPr lang="en-US" dirty="0" smtClean="0"/>
              <a:t>game references </a:t>
            </a:r>
            <a:r>
              <a:rPr lang="en-US" dirty="0" smtClean="0">
                <a:solidFill>
                  <a:schemeClr val="accent2"/>
                </a:solidFill>
              </a:rPr>
              <a:t>25 (11.7%) </a:t>
            </a:r>
          </a:p>
          <a:p>
            <a:r>
              <a:rPr lang="en-US" dirty="0" smtClean="0"/>
              <a:t>Tense: </a:t>
            </a:r>
            <a:r>
              <a:rPr lang="en-US" sz="2800" dirty="0" smtClean="0"/>
              <a:t>present </a:t>
            </a:r>
            <a:r>
              <a:rPr lang="en-US" sz="2800" dirty="0" smtClean="0">
                <a:solidFill>
                  <a:schemeClr val="accent2"/>
                </a:solidFill>
              </a:rPr>
              <a:t>148 (68.8%)</a:t>
            </a:r>
          </a:p>
          <a:p>
            <a:r>
              <a:rPr lang="en-US" dirty="0" smtClean="0"/>
              <a:t>Level of Narration</a:t>
            </a:r>
          </a:p>
          <a:p>
            <a:pPr lvl="1"/>
            <a:r>
              <a:rPr lang="en-US" dirty="0" smtClean="0"/>
              <a:t>dialog only </a:t>
            </a:r>
            <a:r>
              <a:rPr lang="en-US" dirty="0" smtClean="0">
                <a:solidFill>
                  <a:schemeClr val="accent2"/>
                </a:solidFill>
              </a:rPr>
              <a:t>133 (61.8%)</a:t>
            </a:r>
          </a:p>
          <a:p>
            <a:pPr lvl="1"/>
            <a:r>
              <a:rPr lang="en-US" dirty="0" smtClean="0"/>
              <a:t>narrative voice </a:t>
            </a:r>
            <a:r>
              <a:rPr lang="en-US" dirty="0" smtClean="0">
                <a:solidFill>
                  <a:schemeClr val="accent2"/>
                </a:solidFill>
              </a:rPr>
              <a:t>61 (28.4%)</a:t>
            </a:r>
          </a:p>
          <a:p>
            <a:r>
              <a:rPr lang="en-US" dirty="0" smtClean="0"/>
              <a:t>Perspective: </a:t>
            </a:r>
            <a:r>
              <a:rPr lang="en-US" sz="2800" dirty="0" smtClean="0"/>
              <a:t>first-person </a:t>
            </a:r>
            <a:r>
              <a:rPr lang="en-US" sz="2800" dirty="0" smtClean="0">
                <a:solidFill>
                  <a:schemeClr val="accent2"/>
                </a:solidFill>
              </a:rPr>
              <a:t>191 (88.8%)</a:t>
            </a:r>
          </a:p>
          <a:p>
            <a:r>
              <a:rPr lang="en-US" dirty="0" smtClean="0"/>
              <a:t>Reference </a:t>
            </a:r>
          </a:p>
          <a:p>
            <a:pPr lvl="1"/>
            <a:r>
              <a:rPr lang="en-US" dirty="0" smtClean="0"/>
              <a:t>other character </a:t>
            </a:r>
            <a:r>
              <a:rPr lang="en-US" dirty="0" smtClean="0">
                <a:solidFill>
                  <a:schemeClr val="accent2"/>
                </a:solidFill>
              </a:rPr>
              <a:t>176 (81.8%)</a:t>
            </a:r>
          </a:p>
          <a:p>
            <a:pPr lvl="1"/>
            <a:r>
              <a:rPr lang="en-US" dirty="0" smtClean="0"/>
              <a:t>non-character </a:t>
            </a:r>
            <a:r>
              <a:rPr lang="en-US" dirty="0" smtClean="0">
                <a:solidFill>
                  <a:schemeClr val="accent2"/>
                </a:solidFill>
              </a:rPr>
              <a:t>13 (6.0%)</a:t>
            </a:r>
          </a:p>
          <a:p>
            <a:pPr lvl="1"/>
            <a:endParaRPr lang="en-US" dirty="0"/>
          </a:p>
        </p:txBody>
      </p:sp>
    </p:spTree>
    <p:extLst>
      <p:ext uri="{BB962C8B-B14F-4D97-AF65-F5344CB8AC3E}">
        <p14:creationId xmlns:p14="http://schemas.microsoft.com/office/powerpoint/2010/main" val="193255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Phenomena</a:t>
            </a:r>
            <a:endParaRPr lang="en-US" dirty="0"/>
          </a:p>
        </p:txBody>
      </p:sp>
      <p:sp>
        <p:nvSpPr>
          <p:cNvPr id="3" name="Content Placeholder 2"/>
          <p:cNvSpPr>
            <a:spLocks noGrp="1"/>
          </p:cNvSpPr>
          <p:nvPr>
            <p:ph idx="1"/>
          </p:nvPr>
        </p:nvSpPr>
        <p:spPr/>
        <p:txBody>
          <a:bodyPr/>
          <a:lstStyle/>
          <a:p>
            <a:r>
              <a:rPr lang="en-US" dirty="0" smtClean="0"/>
              <a:t>Character Psychology &amp; Identity</a:t>
            </a:r>
          </a:p>
          <a:p>
            <a:r>
              <a:rPr lang="en-US" dirty="0" smtClean="0"/>
              <a:t>Twitter as Narrative Medium</a:t>
            </a:r>
          </a:p>
          <a:p>
            <a:r>
              <a:rPr lang="en-US" dirty="0" smtClean="0"/>
              <a:t>Narrative Time</a:t>
            </a:r>
          </a:p>
          <a:p>
            <a:r>
              <a:rPr lang="en-US" dirty="0" smtClean="0"/>
              <a:t>Counterfactuals &amp; Paradoxes</a:t>
            </a:r>
          </a:p>
          <a:p>
            <a:r>
              <a:rPr lang="en-US" dirty="0" err="1" smtClean="0"/>
              <a:t>Transmedia</a:t>
            </a:r>
            <a:endParaRPr lang="en-US" dirty="0"/>
          </a:p>
        </p:txBody>
      </p:sp>
    </p:spTree>
    <p:extLst>
      <p:ext uri="{BB962C8B-B14F-4D97-AF65-F5344CB8AC3E}">
        <p14:creationId xmlns:p14="http://schemas.microsoft.com/office/powerpoint/2010/main" val="65728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1758" t="1009" r="28474" b="-1043"/>
          <a:stretch/>
        </p:blipFill>
        <p:spPr>
          <a:xfrm rot="243827">
            <a:off x="4531710" y="1536425"/>
            <a:ext cx="4846320" cy="5486400"/>
          </a:xfrm>
        </p:spPr>
      </p:pic>
      <p:sp>
        <p:nvSpPr>
          <p:cNvPr id="4" name="Title 3"/>
          <p:cNvSpPr>
            <a:spLocks noGrp="1"/>
          </p:cNvSpPr>
          <p:nvPr>
            <p:ph type="title"/>
          </p:nvPr>
        </p:nvSpPr>
        <p:spPr/>
        <p:txBody>
          <a:bodyPr>
            <a:normAutofit/>
          </a:bodyPr>
          <a:lstStyle/>
          <a:p>
            <a:r>
              <a:rPr lang="en-US" dirty="0"/>
              <a:t>Character Psychology &amp; </a:t>
            </a:r>
            <a:r>
              <a:rPr lang="en-US" dirty="0" smtClean="0"/>
              <a:t>Identity</a:t>
            </a:r>
            <a:endParaRPr lang="en-US" dirty="0"/>
          </a:p>
        </p:txBody>
      </p:sp>
      <p:sp>
        <p:nvSpPr>
          <p:cNvPr id="5" name="Text Placeholder 4"/>
          <p:cNvSpPr>
            <a:spLocks noGrp="1"/>
          </p:cNvSpPr>
          <p:nvPr>
            <p:ph type="body" sz="half" idx="2"/>
          </p:nvPr>
        </p:nvSpPr>
        <p:spPr/>
        <p:txBody>
          <a:bodyPr/>
          <a:lstStyle/>
          <a:p>
            <a:pPr marL="0" indent="0">
              <a:buNone/>
            </a:pPr>
            <a:r>
              <a:rPr lang="en-US" sz="2000" b="1" i="1" dirty="0" err="1"/>
              <a:t>SarenArterius</a:t>
            </a:r>
            <a:r>
              <a:rPr lang="en-US" sz="2000" i="1" dirty="0"/>
              <a:t> @</a:t>
            </a:r>
            <a:r>
              <a:rPr lang="en-US" sz="2000" i="1" dirty="0" err="1"/>
              <a:t>Spectre_Kryik</a:t>
            </a:r>
            <a:r>
              <a:rPr lang="en-US" sz="2000" i="1" dirty="0"/>
              <a:t> I was influenced. Not controlled. -pause- Sovereign suggested bringing you. I disagreed</a:t>
            </a:r>
            <a:r>
              <a:rPr lang="en-US" sz="2000" i="1" dirty="0" smtClean="0"/>
              <a:t>.</a:t>
            </a:r>
          </a:p>
          <a:p>
            <a:pPr marL="0" indent="0">
              <a:buNone/>
            </a:pPr>
            <a:endParaRPr lang="en-US" sz="2000" i="1" dirty="0" smtClean="0"/>
          </a:p>
          <a:p>
            <a:pPr marL="0" indent="0">
              <a:buNone/>
            </a:pPr>
            <a:endParaRPr lang="en-US" sz="2000" i="1" dirty="0"/>
          </a:p>
          <a:p>
            <a:pPr marL="0" indent="0">
              <a:buNone/>
            </a:pPr>
            <a:r>
              <a:rPr lang="en-US" sz="2000" b="1" i="1" dirty="0" err="1"/>
              <a:t>SarenArterius</a:t>
            </a:r>
            <a:r>
              <a:rPr lang="en-US" sz="2000" i="1" dirty="0"/>
              <a:t> -sneezes- ...</a:t>
            </a: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33349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16598" t="866" r="36925" b="-866"/>
          <a:stretch/>
        </p:blipFill>
        <p:spPr>
          <a:xfrm rot="243827">
            <a:off x="4663344" y="437760"/>
            <a:ext cx="4937760" cy="6629400"/>
          </a:xfrm>
        </p:spPr>
      </p:pic>
      <p:sp>
        <p:nvSpPr>
          <p:cNvPr id="3" name="Title 2"/>
          <p:cNvSpPr>
            <a:spLocks noGrp="1"/>
          </p:cNvSpPr>
          <p:nvPr>
            <p:ph type="title"/>
          </p:nvPr>
        </p:nvSpPr>
        <p:spPr/>
        <p:txBody>
          <a:bodyPr>
            <a:normAutofit/>
          </a:bodyPr>
          <a:lstStyle/>
          <a:p>
            <a:r>
              <a:rPr lang="en-US" dirty="0"/>
              <a:t>Twitter as Narrative </a:t>
            </a:r>
            <a:r>
              <a:rPr lang="en-US" dirty="0" smtClean="0"/>
              <a:t>Medium</a:t>
            </a:r>
            <a:endParaRPr lang="en-US" dirty="0"/>
          </a:p>
        </p:txBody>
      </p:sp>
      <p:sp>
        <p:nvSpPr>
          <p:cNvPr id="4" name="Text Placeholder 3"/>
          <p:cNvSpPr>
            <a:spLocks noGrp="1"/>
          </p:cNvSpPr>
          <p:nvPr>
            <p:ph type="body" sz="half" idx="2"/>
          </p:nvPr>
        </p:nvSpPr>
        <p:spPr/>
        <p:txBody>
          <a:bodyPr/>
          <a:lstStyle/>
          <a:p>
            <a:pPr marL="0" indent="0">
              <a:buNone/>
            </a:pPr>
            <a:r>
              <a:rPr lang="en-US" sz="2000" b="1" i="1" dirty="0" err="1"/>
              <a:t>GarrusVakarian</a:t>
            </a:r>
            <a:r>
              <a:rPr lang="en-US" sz="2000" i="1" dirty="0"/>
              <a:t> @</a:t>
            </a:r>
            <a:r>
              <a:rPr lang="en-US" sz="2000" i="1" dirty="0" err="1"/>
              <a:t>CDR_JShepard</a:t>
            </a:r>
            <a:r>
              <a:rPr lang="en-US" sz="2000" i="1" dirty="0"/>
              <a:t> @</a:t>
            </a:r>
            <a:r>
              <a:rPr lang="en-US" sz="2000" i="1" dirty="0" err="1"/>
              <a:t>SarenArterius</a:t>
            </a:r>
            <a:r>
              <a:rPr lang="en-US" sz="2000" i="1" dirty="0"/>
              <a:t> -grabs </a:t>
            </a:r>
            <a:r>
              <a:rPr lang="en-US" sz="2000" i="1" dirty="0" err="1"/>
              <a:t>Saren's</a:t>
            </a:r>
            <a:r>
              <a:rPr lang="en-US" sz="2000" i="1" dirty="0"/>
              <a:t> arms and starts making him do the Thriller dance as well, marching alongside </a:t>
            </a:r>
            <a:r>
              <a:rPr lang="en-US" sz="2000" i="1" dirty="0" smtClean="0"/>
              <a:t>him-</a:t>
            </a:r>
          </a:p>
          <a:p>
            <a:pPr marL="0" indent="0">
              <a:buNone/>
            </a:pPr>
            <a:endParaRPr lang="en-US" sz="2000" i="1"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33603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1952" r="15487"/>
          <a:stretch/>
        </p:blipFill>
        <p:spPr>
          <a:xfrm rot="243827">
            <a:off x="4764895" y="1394167"/>
            <a:ext cx="4679556" cy="5609872"/>
          </a:xfrm>
        </p:spPr>
      </p:pic>
      <p:sp>
        <p:nvSpPr>
          <p:cNvPr id="3" name="Title 2"/>
          <p:cNvSpPr>
            <a:spLocks noGrp="1"/>
          </p:cNvSpPr>
          <p:nvPr>
            <p:ph type="title"/>
          </p:nvPr>
        </p:nvSpPr>
        <p:spPr/>
        <p:txBody>
          <a:bodyPr/>
          <a:lstStyle/>
          <a:p>
            <a:r>
              <a:rPr lang="en-US" dirty="0"/>
              <a:t>Twitter as Narrative Medium</a:t>
            </a:r>
          </a:p>
        </p:txBody>
      </p:sp>
      <p:sp>
        <p:nvSpPr>
          <p:cNvPr id="4" name="Text Placeholder 3"/>
          <p:cNvSpPr>
            <a:spLocks noGrp="1"/>
          </p:cNvSpPr>
          <p:nvPr>
            <p:ph type="body" sz="half" idx="2"/>
          </p:nvPr>
        </p:nvSpPr>
        <p:spPr/>
        <p:txBody>
          <a:bodyPr>
            <a:normAutofit/>
          </a:bodyPr>
          <a:lstStyle/>
          <a:p>
            <a:pPr marL="0" indent="0">
              <a:buNone/>
            </a:pPr>
            <a:r>
              <a:rPr lang="en-US" sz="2000" b="1" i="1" dirty="0" err="1"/>
              <a:t>MordinSolus_PhD</a:t>
            </a:r>
            <a:r>
              <a:rPr lang="en-US" sz="2000" i="1" dirty="0"/>
              <a:t> @</a:t>
            </a:r>
            <a:r>
              <a:rPr lang="en-US" sz="2000" i="1" dirty="0" err="1"/>
              <a:t>Chakwas</a:t>
            </a:r>
            <a:r>
              <a:rPr lang="en-US" sz="2000" i="1" dirty="0"/>
              <a:t> Notice. Pathogens released into air supply. ... Addendum. Previous statement was fabrication.</a:t>
            </a:r>
            <a:endParaRPr lang="en-US" sz="2000" dirty="0"/>
          </a:p>
          <a:p>
            <a:pPr marL="0" indent="0">
              <a:buNone/>
            </a:pPr>
            <a:r>
              <a:rPr lang="en-US" sz="2000" b="1" i="1" dirty="0" err="1"/>
              <a:t>Chakwas</a:t>
            </a:r>
            <a:r>
              <a:rPr lang="en-US" sz="2000" b="1" i="1" dirty="0"/>
              <a:t> </a:t>
            </a:r>
            <a:r>
              <a:rPr lang="en-US" sz="2000" i="1" dirty="0"/>
              <a:t>@</a:t>
            </a:r>
            <a:r>
              <a:rPr lang="en-US" sz="2000" i="1" dirty="0" err="1"/>
              <a:t>MordinSolus_PhD</a:t>
            </a:r>
            <a:r>
              <a:rPr lang="en-US" sz="2000" i="1" dirty="0"/>
              <a:t> I haven't the faintest inkling of what I would do without you, Doctor.</a:t>
            </a:r>
            <a:endParaRPr lang="en-US" sz="2000" dirty="0"/>
          </a:p>
          <a:p>
            <a:pPr marL="0" indent="0">
              <a:buNone/>
            </a:pPr>
            <a:r>
              <a:rPr lang="en-US" sz="2000" b="1" i="1" dirty="0" err="1"/>
              <a:t>MordinSolus_PhD</a:t>
            </a:r>
            <a:r>
              <a:rPr lang="en-US" sz="2000" i="1" dirty="0"/>
              <a:t> @</a:t>
            </a:r>
            <a:r>
              <a:rPr lang="en-US" sz="2000" i="1" dirty="0" err="1"/>
              <a:t>Chakwas</a:t>
            </a:r>
            <a:r>
              <a:rPr lang="en-US" sz="2000" i="1" dirty="0"/>
              <a:t> Calculating possibilities. ... ... Suffer from stress.</a:t>
            </a:r>
            <a:endParaRPr lang="en-US" sz="2000" dirty="0"/>
          </a:p>
          <a:p>
            <a:pPr marL="0" indent="0">
              <a:buNone/>
            </a:pPr>
            <a:endParaRPr lang="en-US" dirty="0"/>
          </a:p>
        </p:txBody>
      </p:sp>
    </p:spTree>
    <p:extLst>
      <p:ext uri="{BB962C8B-B14F-4D97-AF65-F5344CB8AC3E}">
        <p14:creationId xmlns:p14="http://schemas.microsoft.com/office/powerpoint/2010/main" val="3122838001"/>
      </p:ext>
    </p:extLst>
  </p:cSld>
  <p:clrMapOvr>
    <a:masterClrMapping/>
  </p:clrMapOvr>
</p:sld>
</file>

<file path=ppt/theme/theme1.xml><?xml version="1.0" encoding="utf-8"?>
<a:theme xmlns:a="http://schemas.openxmlformats.org/drawingml/2006/main" name="conferen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conferences</Template>
  <TotalTime>1596</TotalTime>
  <Words>2178</Words>
  <Application>Microsoft Office PowerPoint</Application>
  <PresentationFormat>On-screen Show (4:3)</PresentationFormat>
  <Paragraphs>140</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conferences</vt:lpstr>
      <vt:lpstr>Transforming Game Narrative through Social Media: Studying the Mass Effect Universe of Twitter </vt:lpstr>
      <vt:lpstr>Narrative Engagement</vt:lpstr>
      <vt:lpstr>Procedure</vt:lpstr>
      <vt:lpstr>PowerPoint Presentation</vt:lpstr>
      <vt:lpstr>Quantitative Findings</vt:lpstr>
      <vt:lpstr>Five Phenomena</vt:lpstr>
      <vt:lpstr>Character Psychology &amp; Identity</vt:lpstr>
      <vt:lpstr>Twitter as Narrative Medium</vt:lpstr>
      <vt:lpstr>Twitter as Narrative Medium</vt:lpstr>
      <vt:lpstr>Narrative Time</vt:lpstr>
      <vt:lpstr>Counterfactuals and Paradoxes</vt:lpstr>
      <vt:lpstr>Counterfactuals and Paradoxes</vt:lpstr>
      <vt:lpstr>Transmedia</vt:lpstr>
      <vt:lpstr>Game Communities</vt:lpstr>
      <vt:lpstr>Questions</vt:lpstr>
      <vt:lpstr>Image 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Game Narrative through Social Media: Studying the Mass Effect Universe of Twitter </dc:title>
  <dc:creator>Will</dc:creator>
  <cp:lastModifiedBy>Windows User</cp:lastModifiedBy>
  <cp:revision>33</cp:revision>
  <dcterms:created xsi:type="dcterms:W3CDTF">2006-08-16T00:00:00Z</dcterms:created>
  <dcterms:modified xsi:type="dcterms:W3CDTF">2013-08-19T01:33:38Z</dcterms:modified>
</cp:coreProperties>
</file>