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Lst>
  <p:notesMasterIdLst>
    <p:notesMasterId r:id="rId41"/>
  </p:notesMasterIdLst>
  <p:sldIdLst>
    <p:sldId id="256" r:id="rId2"/>
    <p:sldId id="261" r:id="rId3"/>
    <p:sldId id="259" r:id="rId4"/>
    <p:sldId id="287" r:id="rId5"/>
    <p:sldId id="288" r:id="rId6"/>
    <p:sldId id="263" r:id="rId7"/>
    <p:sldId id="257" r:id="rId8"/>
    <p:sldId id="265" r:id="rId9"/>
    <p:sldId id="266" r:id="rId10"/>
    <p:sldId id="271" r:id="rId11"/>
    <p:sldId id="272" r:id="rId12"/>
    <p:sldId id="274" r:id="rId13"/>
    <p:sldId id="275" r:id="rId14"/>
    <p:sldId id="278" r:id="rId15"/>
    <p:sldId id="298" r:id="rId16"/>
    <p:sldId id="279" r:id="rId17"/>
    <p:sldId id="299" r:id="rId18"/>
    <p:sldId id="280" r:id="rId19"/>
    <p:sldId id="300" r:id="rId20"/>
    <p:sldId id="281" r:id="rId21"/>
    <p:sldId id="282" r:id="rId22"/>
    <p:sldId id="301" r:id="rId23"/>
    <p:sldId id="283" r:id="rId24"/>
    <p:sldId id="284" r:id="rId25"/>
    <p:sldId id="285" r:id="rId26"/>
    <p:sldId id="286" r:id="rId27"/>
    <p:sldId id="290" r:id="rId28"/>
    <p:sldId id="291" r:id="rId29"/>
    <p:sldId id="294" r:id="rId30"/>
    <p:sldId id="295" r:id="rId31"/>
    <p:sldId id="296" r:id="rId32"/>
    <p:sldId id="297" r:id="rId33"/>
    <p:sldId id="273" r:id="rId34"/>
    <p:sldId id="289" r:id="rId35"/>
    <p:sldId id="292" r:id="rId36"/>
    <p:sldId id="302" r:id="rId37"/>
    <p:sldId id="303" r:id="rId38"/>
    <p:sldId id="293"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7211" autoAdjust="0"/>
  </p:normalViewPr>
  <p:slideViewPr>
    <p:cSldViewPr>
      <p:cViewPr>
        <p:scale>
          <a:sx n="60" d="100"/>
          <a:sy n="60" d="100"/>
        </p:scale>
        <p:origin x="-7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gif"/><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gif"/><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9414E-51D5-4055-86F6-3644F1F32953}" type="doc">
      <dgm:prSet loTypeId="urn:microsoft.com/office/officeart/2008/layout/HexagonCluster" loCatId="relationship" qsTypeId="urn:microsoft.com/office/officeart/2005/8/quickstyle/simple2" qsCatId="simple" csTypeId="urn:microsoft.com/office/officeart/2005/8/colors/accent1_2" csCatId="accent1" phldr="1"/>
      <dgm:spPr/>
      <dgm:t>
        <a:bodyPr/>
        <a:lstStyle/>
        <a:p>
          <a:endParaRPr lang="en-US"/>
        </a:p>
      </dgm:t>
    </dgm:pt>
    <dgm:pt modelId="{B5BD9FA6-6F3F-4403-A099-8ACB7361C047}">
      <dgm:prSet custT="1"/>
      <dgm:spPr/>
      <dgm:t>
        <a:bodyPr/>
        <a:lstStyle/>
        <a:p>
          <a:pPr rtl="0"/>
          <a:r>
            <a:rPr lang="en-US" sz="1800" dirty="0" err="1" smtClean="0"/>
            <a:t>Cogntivist</a:t>
          </a:r>
          <a:endParaRPr lang="en-US" sz="1800" dirty="0"/>
        </a:p>
      </dgm:t>
    </dgm:pt>
    <dgm:pt modelId="{E23A03D0-BF40-4B3F-91D7-818C98FDA561}" type="parTrans" cxnId="{C8B43E53-073D-4BF8-B81D-117910CE52EA}">
      <dgm:prSet/>
      <dgm:spPr/>
      <dgm:t>
        <a:bodyPr/>
        <a:lstStyle/>
        <a:p>
          <a:endParaRPr lang="en-US"/>
        </a:p>
      </dgm:t>
    </dgm:pt>
    <dgm:pt modelId="{57A40DED-C6B4-4ED3-8AB0-219229DF3F91}" type="sibTrans" cxnId="{C8B43E53-073D-4BF8-B81D-117910CE52E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en-US"/>
        </a:p>
      </dgm:t>
    </dgm:pt>
    <dgm:pt modelId="{7384ECF9-B575-4499-BF86-0C4B76C1DAF5}">
      <dgm:prSet custT="1"/>
      <dgm:spPr/>
      <dgm:t>
        <a:bodyPr/>
        <a:lstStyle/>
        <a:p>
          <a:pPr rtl="0"/>
          <a:r>
            <a:rPr lang="en-US" sz="1800" dirty="0" err="1" smtClean="0"/>
            <a:t>Representa-tional</a:t>
          </a:r>
          <a:endParaRPr lang="en-US" sz="1800" dirty="0"/>
        </a:p>
      </dgm:t>
    </dgm:pt>
    <dgm:pt modelId="{08EAB8E7-0097-41B6-913D-3AEB4D48400D}" type="parTrans" cxnId="{122D0543-248F-4370-9553-921BC11E1EA0}">
      <dgm:prSet/>
      <dgm:spPr/>
      <dgm:t>
        <a:bodyPr/>
        <a:lstStyle/>
        <a:p>
          <a:endParaRPr lang="en-US"/>
        </a:p>
      </dgm:t>
    </dgm:pt>
    <dgm:pt modelId="{60042835-983A-4969-BECA-DD411A75BAFE}" type="sibTrans" cxnId="{122D0543-248F-4370-9553-921BC11E1EA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DE28E2CA-9842-4E00-A9B2-5BDD87956EE8}">
      <dgm:prSet custT="1"/>
      <dgm:spPr/>
      <dgm:t>
        <a:bodyPr/>
        <a:lstStyle/>
        <a:p>
          <a:pPr rtl="0"/>
          <a:r>
            <a:rPr lang="en-US" sz="1800" dirty="0" err="1" smtClean="0"/>
            <a:t>Constructiv-ist</a:t>
          </a:r>
          <a:endParaRPr lang="en-US" sz="1800" dirty="0"/>
        </a:p>
      </dgm:t>
    </dgm:pt>
    <dgm:pt modelId="{773001E9-6340-4ACB-B265-DE3A0D27A4CF}" type="parTrans" cxnId="{5ADE55A9-002C-41BF-9D76-818A317B7186}">
      <dgm:prSet/>
      <dgm:spPr/>
      <dgm:t>
        <a:bodyPr/>
        <a:lstStyle/>
        <a:p>
          <a:endParaRPr lang="en-US"/>
        </a:p>
      </dgm:t>
    </dgm:pt>
    <dgm:pt modelId="{DB1DF9F0-4528-4639-88BF-A1D11DF095A3}" type="sibTrans" cxnId="{5ADE55A9-002C-41BF-9D76-818A317B718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374805B7-0CDF-4437-AE71-54867E083FA0}">
      <dgm:prSet custT="1"/>
      <dgm:spPr/>
      <dgm:t>
        <a:bodyPr/>
        <a:lstStyle/>
        <a:p>
          <a:pPr rtl="0"/>
          <a:r>
            <a:rPr lang="en-US" sz="1800" dirty="0" smtClean="0"/>
            <a:t>Situated</a:t>
          </a:r>
          <a:endParaRPr lang="en-US" sz="1800" dirty="0"/>
        </a:p>
      </dgm:t>
    </dgm:pt>
    <dgm:pt modelId="{75D63431-75D7-4586-9653-E486648A002B}" type="parTrans" cxnId="{D53F06D4-8B32-453E-B6EC-B8CE4FCC0CBC}">
      <dgm:prSet/>
      <dgm:spPr/>
      <dgm:t>
        <a:bodyPr/>
        <a:lstStyle/>
        <a:p>
          <a:endParaRPr lang="en-US"/>
        </a:p>
      </dgm:t>
    </dgm:pt>
    <dgm:pt modelId="{0611E452-8F89-437C-9115-2C8FFC8E3757}" type="sibTrans" cxnId="{D53F06D4-8B32-453E-B6EC-B8CE4FCC0CB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96EF453-2497-47E3-B4C0-CE60563BE84C}" type="pres">
      <dgm:prSet presAssocID="{06E9414E-51D5-4055-86F6-3644F1F32953}" presName="Name0" presStyleCnt="0">
        <dgm:presLayoutVars>
          <dgm:chMax val="21"/>
          <dgm:chPref val="21"/>
        </dgm:presLayoutVars>
      </dgm:prSet>
      <dgm:spPr/>
      <dgm:t>
        <a:bodyPr/>
        <a:lstStyle/>
        <a:p>
          <a:endParaRPr lang="en-US"/>
        </a:p>
      </dgm:t>
    </dgm:pt>
    <dgm:pt modelId="{92BB5471-B417-4AA9-8357-81FFC2911DA4}" type="pres">
      <dgm:prSet presAssocID="{B5BD9FA6-6F3F-4403-A099-8ACB7361C047}" presName="text1" presStyleCnt="0"/>
      <dgm:spPr/>
      <dgm:t>
        <a:bodyPr/>
        <a:lstStyle/>
        <a:p>
          <a:endParaRPr lang="en-US"/>
        </a:p>
      </dgm:t>
    </dgm:pt>
    <dgm:pt modelId="{F2F502CF-6FE6-45CF-8DF9-CF4D299EA7B9}" type="pres">
      <dgm:prSet presAssocID="{B5BD9FA6-6F3F-4403-A099-8ACB7361C047}" presName="textRepeatNode" presStyleLbl="alignNode1" presStyleIdx="0" presStyleCnt="4" custLinFactNeighborX="-81366" custLinFactNeighborY="-57228">
        <dgm:presLayoutVars>
          <dgm:chMax val="0"/>
          <dgm:chPref val="0"/>
          <dgm:bulletEnabled val="1"/>
        </dgm:presLayoutVars>
      </dgm:prSet>
      <dgm:spPr/>
      <dgm:t>
        <a:bodyPr/>
        <a:lstStyle/>
        <a:p>
          <a:endParaRPr lang="en-US"/>
        </a:p>
      </dgm:t>
    </dgm:pt>
    <dgm:pt modelId="{ED588B13-925E-4ED6-83FC-4F1485D5ADD5}" type="pres">
      <dgm:prSet presAssocID="{B5BD9FA6-6F3F-4403-A099-8ACB7361C047}" presName="textaccent1" presStyleCnt="0"/>
      <dgm:spPr/>
      <dgm:t>
        <a:bodyPr/>
        <a:lstStyle/>
        <a:p>
          <a:endParaRPr lang="en-US"/>
        </a:p>
      </dgm:t>
    </dgm:pt>
    <dgm:pt modelId="{DC5A3CD5-A373-4CDA-9167-A27EF10313E6}" type="pres">
      <dgm:prSet presAssocID="{B5BD9FA6-6F3F-4403-A099-8ACB7361C047}" presName="accentRepeatNode" presStyleLbl="solidAlignAcc1" presStyleIdx="0" presStyleCnt="8" custLinFactX="-234176" custLinFactY="100000" custLinFactNeighborX="-300000" custLinFactNeighborY="162231"/>
      <dgm:spPr/>
      <dgm:t>
        <a:bodyPr/>
        <a:lstStyle/>
        <a:p>
          <a:endParaRPr lang="en-US"/>
        </a:p>
      </dgm:t>
    </dgm:pt>
    <dgm:pt modelId="{119AEA6E-635A-4A73-92EE-2312F8805C9A}" type="pres">
      <dgm:prSet presAssocID="{57A40DED-C6B4-4ED3-8AB0-219229DF3F91}" presName="image1" presStyleCnt="0"/>
      <dgm:spPr/>
      <dgm:t>
        <a:bodyPr/>
        <a:lstStyle/>
        <a:p>
          <a:endParaRPr lang="en-US"/>
        </a:p>
      </dgm:t>
    </dgm:pt>
    <dgm:pt modelId="{82BEB6E1-F416-4390-9C4C-1AE1B2B083CB}" type="pres">
      <dgm:prSet presAssocID="{57A40DED-C6B4-4ED3-8AB0-219229DF3F91}" presName="imageRepeatNode" presStyleLbl="alignAcc1" presStyleIdx="0" presStyleCnt="4" custLinFactY="-14175" custLinFactNeighborX="3524" custLinFactNeighborY="-100000"/>
      <dgm:spPr/>
      <dgm:t>
        <a:bodyPr/>
        <a:lstStyle/>
        <a:p>
          <a:endParaRPr lang="en-US"/>
        </a:p>
      </dgm:t>
    </dgm:pt>
    <dgm:pt modelId="{9D0D26DD-AD08-4126-908F-C533148B5E28}" type="pres">
      <dgm:prSet presAssocID="{57A40DED-C6B4-4ED3-8AB0-219229DF3F91}" presName="imageaccent1" presStyleCnt="0"/>
      <dgm:spPr/>
      <dgm:t>
        <a:bodyPr/>
        <a:lstStyle/>
        <a:p>
          <a:endParaRPr lang="en-US"/>
        </a:p>
      </dgm:t>
    </dgm:pt>
    <dgm:pt modelId="{81DFCEA0-0F94-4823-B96C-AB8EC56F400A}" type="pres">
      <dgm:prSet presAssocID="{57A40DED-C6B4-4ED3-8AB0-219229DF3F91}" presName="accentRepeatNode" presStyleLbl="solidAlignAcc1" presStyleIdx="1" presStyleCnt="8" custLinFactX="-157725" custLinFactY="200000" custLinFactNeighborX="-200000" custLinFactNeighborY="281757"/>
      <dgm:spPr/>
      <dgm:t>
        <a:bodyPr/>
        <a:lstStyle/>
        <a:p>
          <a:endParaRPr lang="en-US"/>
        </a:p>
      </dgm:t>
    </dgm:pt>
    <dgm:pt modelId="{D7C1E992-E537-44D4-9915-76606E6A622A}" type="pres">
      <dgm:prSet presAssocID="{7384ECF9-B575-4499-BF86-0C4B76C1DAF5}" presName="text2" presStyleCnt="0"/>
      <dgm:spPr/>
      <dgm:t>
        <a:bodyPr/>
        <a:lstStyle/>
        <a:p>
          <a:endParaRPr lang="en-US"/>
        </a:p>
      </dgm:t>
    </dgm:pt>
    <dgm:pt modelId="{75B0150E-E88C-4EAC-9966-34A47BAC6874}" type="pres">
      <dgm:prSet presAssocID="{7384ECF9-B575-4499-BF86-0C4B76C1DAF5}" presName="textRepeatNode" presStyleLbl="alignNode1" presStyleIdx="1" presStyleCnt="4" custLinFactNeighborX="-79795" custLinFactNeighborY="-59054">
        <dgm:presLayoutVars>
          <dgm:chMax val="0"/>
          <dgm:chPref val="0"/>
          <dgm:bulletEnabled val="1"/>
        </dgm:presLayoutVars>
      </dgm:prSet>
      <dgm:spPr/>
      <dgm:t>
        <a:bodyPr/>
        <a:lstStyle/>
        <a:p>
          <a:endParaRPr lang="en-US"/>
        </a:p>
      </dgm:t>
    </dgm:pt>
    <dgm:pt modelId="{32C4D51F-5190-4AFE-8FA6-6313AB649CFC}" type="pres">
      <dgm:prSet presAssocID="{7384ECF9-B575-4499-BF86-0C4B76C1DAF5}" presName="textaccent2" presStyleCnt="0"/>
      <dgm:spPr/>
      <dgm:t>
        <a:bodyPr/>
        <a:lstStyle/>
        <a:p>
          <a:endParaRPr lang="en-US"/>
        </a:p>
      </dgm:t>
    </dgm:pt>
    <dgm:pt modelId="{2B20FBB6-E5E6-4F90-9564-C05B9AED99E0}" type="pres">
      <dgm:prSet presAssocID="{7384ECF9-B575-4499-BF86-0C4B76C1DAF5}" presName="accentRepeatNode" presStyleLbl="solidAlignAcc1" presStyleIdx="2" presStyleCnt="8" custLinFactX="-917698" custLinFactY="114878" custLinFactNeighborX="-1000000" custLinFactNeighborY="200000"/>
      <dgm:spPr/>
      <dgm:t>
        <a:bodyPr/>
        <a:lstStyle/>
        <a:p>
          <a:endParaRPr lang="en-US"/>
        </a:p>
      </dgm:t>
    </dgm:pt>
    <dgm:pt modelId="{4B681E83-7D70-476F-93F1-DF7FA54AB360}" type="pres">
      <dgm:prSet presAssocID="{60042835-983A-4969-BECA-DD411A75BAFE}" presName="image2" presStyleCnt="0"/>
      <dgm:spPr/>
      <dgm:t>
        <a:bodyPr/>
        <a:lstStyle/>
        <a:p>
          <a:endParaRPr lang="en-US"/>
        </a:p>
      </dgm:t>
    </dgm:pt>
    <dgm:pt modelId="{820E27FC-2496-4A96-8438-39C1C70D2978}" type="pres">
      <dgm:prSet presAssocID="{60042835-983A-4969-BECA-DD411A75BAFE}" presName="imageRepeatNode" presStyleLbl="alignAcc1" presStyleIdx="1" presStyleCnt="4" custLinFactX="-66789" custLinFactNeighborX="-100000" custLinFactNeighborY="-8646"/>
      <dgm:spPr/>
      <dgm:t>
        <a:bodyPr/>
        <a:lstStyle/>
        <a:p>
          <a:endParaRPr lang="en-US"/>
        </a:p>
      </dgm:t>
    </dgm:pt>
    <dgm:pt modelId="{3069C0AC-DACD-415D-B567-A6F159E17DA4}" type="pres">
      <dgm:prSet presAssocID="{60042835-983A-4969-BECA-DD411A75BAFE}" presName="imageaccent2" presStyleCnt="0"/>
      <dgm:spPr/>
      <dgm:t>
        <a:bodyPr/>
        <a:lstStyle/>
        <a:p>
          <a:endParaRPr lang="en-US"/>
        </a:p>
      </dgm:t>
    </dgm:pt>
    <dgm:pt modelId="{FF37686C-92C0-4046-8568-AF399624A43C}" type="pres">
      <dgm:prSet presAssocID="{60042835-983A-4969-BECA-DD411A75BAFE}" presName="accentRepeatNode" presStyleLbl="solidAlignAcc1" presStyleIdx="3" presStyleCnt="8" custLinFactX="-1100000" custLinFactY="130585" custLinFactNeighborX="-1182688" custLinFactNeighborY="200000"/>
      <dgm:spPr/>
      <dgm:t>
        <a:bodyPr/>
        <a:lstStyle/>
        <a:p>
          <a:endParaRPr lang="en-US"/>
        </a:p>
      </dgm:t>
    </dgm:pt>
    <dgm:pt modelId="{B8102049-D556-4002-B31B-DCF45770E72A}" type="pres">
      <dgm:prSet presAssocID="{DE28E2CA-9842-4E00-A9B2-5BDD87956EE8}" presName="text3" presStyleCnt="0"/>
      <dgm:spPr/>
      <dgm:t>
        <a:bodyPr/>
        <a:lstStyle/>
        <a:p>
          <a:endParaRPr lang="en-US"/>
        </a:p>
      </dgm:t>
    </dgm:pt>
    <dgm:pt modelId="{8D2A0207-9E19-4EBF-9246-8726E1CED3C3}" type="pres">
      <dgm:prSet presAssocID="{DE28E2CA-9842-4E00-A9B2-5BDD87956EE8}" presName="textRepeatNode" presStyleLbl="alignNode1" presStyleIdx="2" presStyleCnt="4" custLinFactNeighborX="91919" custLinFactNeighborY="51779">
        <dgm:presLayoutVars>
          <dgm:chMax val="0"/>
          <dgm:chPref val="0"/>
          <dgm:bulletEnabled val="1"/>
        </dgm:presLayoutVars>
      </dgm:prSet>
      <dgm:spPr/>
      <dgm:t>
        <a:bodyPr/>
        <a:lstStyle/>
        <a:p>
          <a:endParaRPr lang="en-US"/>
        </a:p>
      </dgm:t>
    </dgm:pt>
    <dgm:pt modelId="{B52D9276-4C57-4034-92C4-6695FFD23742}" type="pres">
      <dgm:prSet presAssocID="{DE28E2CA-9842-4E00-A9B2-5BDD87956EE8}" presName="textaccent3" presStyleCnt="0"/>
      <dgm:spPr/>
      <dgm:t>
        <a:bodyPr/>
        <a:lstStyle/>
        <a:p>
          <a:endParaRPr lang="en-US"/>
        </a:p>
      </dgm:t>
    </dgm:pt>
    <dgm:pt modelId="{21A7EAC7-374B-41A4-9D4D-E34F9A8583F5}" type="pres">
      <dgm:prSet presAssocID="{DE28E2CA-9842-4E00-A9B2-5BDD87956EE8}" presName="accentRepeatNode" presStyleLbl="solidAlignAcc1" presStyleIdx="4" presStyleCnt="8" custLinFactX="-600000" custLinFactY="730752" custLinFactNeighborX="-687509" custLinFactNeighborY="800000"/>
      <dgm:spPr/>
      <dgm:t>
        <a:bodyPr/>
        <a:lstStyle/>
        <a:p>
          <a:endParaRPr lang="en-US"/>
        </a:p>
      </dgm:t>
    </dgm:pt>
    <dgm:pt modelId="{C9EDED55-114E-410C-99E4-EA7E9E139E8D}" type="pres">
      <dgm:prSet presAssocID="{DB1DF9F0-4528-4639-88BF-A1D11DF095A3}" presName="image3" presStyleCnt="0"/>
      <dgm:spPr/>
      <dgm:t>
        <a:bodyPr/>
        <a:lstStyle/>
        <a:p>
          <a:endParaRPr lang="en-US"/>
        </a:p>
      </dgm:t>
    </dgm:pt>
    <dgm:pt modelId="{1AB61BBE-4D3B-4857-BA5C-508C8405A645}" type="pres">
      <dgm:prSet presAssocID="{DB1DF9F0-4528-4639-88BF-A1D11DF095A3}" presName="imageRepeatNode" presStyleLbl="alignAcc1" presStyleIdx="2" presStyleCnt="4" custLinFactNeighborX="7117"/>
      <dgm:spPr/>
      <dgm:t>
        <a:bodyPr/>
        <a:lstStyle/>
        <a:p>
          <a:endParaRPr lang="en-US"/>
        </a:p>
      </dgm:t>
    </dgm:pt>
    <dgm:pt modelId="{1A30614A-E1EE-4B74-9848-FF1F6FA4F1F9}" type="pres">
      <dgm:prSet presAssocID="{DB1DF9F0-4528-4639-88BF-A1D11DF095A3}" presName="imageaccent3" presStyleCnt="0"/>
      <dgm:spPr/>
      <dgm:t>
        <a:bodyPr/>
        <a:lstStyle/>
        <a:p>
          <a:endParaRPr lang="en-US"/>
        </a:p>
      </dgm:t>
    </dgm:pt>
    <dgm:pt modelId="{94F92682-C3FB-4E23-86F5-DE2FA1BEBEBE}" type="pres">
      <dgm:prSet presAssocID="{DB1DF9F0-4528-4639-88BF-A1D11DF095A3}" presName="accentRepeatNode" presStyleLbl="solidAlignAcc1" presStyleIdx="5" presStyleCnt="8" custLinFactX="-650529" custLinFactY="821289" custLinFactNeighborX="-700000" custLinFactNeighborY="900000"/>
      <dgm:spPr/>
      <dgm:t>
        <a:bodyPr/>
        <a:lstStyle/>
        <a:p>
          <a:endParaRPr lang="en-US"/>
        </a:p>
      </dgm:t>
    </dgm:pt>
    <dgm:pt modelId="{19BDAB08-E425-4E85-844A-B0BA786D3E1A}" type="pres">
      <dgm:prSet presAssocID="{374805B7-0CDF-4437-AE71-54867E083FA0}" presName="text4" presStyleCnt="0"/>
      <dgm:spPr/>
      <dgm:t>
        <a:bodyPr/>
        <a:lstStyle/>
        <a:p>
          <a:endParaRPr lang="en-US"/>
        </a:p>
      </dgm:t>
    </dgm:pt>
    <dgm:pt modelId="{D29280A2-143F-4E96-B337-25590FB735F2}" type="pres">
      <dgm:prSet presAssocID="{374805B7-0CDF-4437-AE71-54867E083FA0}" presName="textRepeatNode" presStyleLbl="alignNode1" presStyleIdx="3" presStyleCnt="4" custLinFactNeighborX="7034" custLinFactNeighborY="-6542">
        <dgm:presLayoutVars>
          <dgm:chMax val="0"/>
          <dgm:chPref val="0"/>
          <dgm:bulletEnabled val="1"/>
        </dgm:presLayoutVars>
      </dgm:prSet>
      <dgm:spPr/>
      <dgm:t>
        <a:bodyPr/>
        <a:lstStyle/>
        <a:p>
          <a:endParaRPr lang="en-US"/>
        </a:p>
      </dgm:t>
    </dgm:pt>
    <dgm:pt modelId="{CEEB2839-8866-4113-BFAA-D561BCABD00E}" type="pres">
      <dgm:prSet presAssocID="{374805B7-0CDF-4437-AE71-54867E083FA0}" presName="textaccent4" presStyleCnt="0"/>
      <dgm:spPr/>
      <dgm:t>
        <a:bodyPr/>
        <a:lstStyle/>
        <a:p>
          <a:endParaRPr lang="en-US"/>
        </a:p>
      </dgm:t>
    </dgm:pt>
    <dgm:pt modelId="{BB2649CE-F7E8-4054-A980-42021E935375}" type="pres">
      <dgm:prSet presAssocID="{374805B7-0CDF-4437-AE71-54867E083FA0}" presName="accentRepeatNode" presStyleLbl="solidAlignAcc1" presStyleIdx="6" presStyleCnt="8" custLinFactX="-1400000" custLinFactY="600000" custLinFactNeighborX="-1499928" custLinFactNeighborY="698544"/>
      <dgm:spPr/>
      <dgm:t>
        <a:bodyPr/>
        <a:lstStyle/>
        <a:p>
          <a:endParaRPr lang="en-US"/>
        </a:p>
      </dgm:t>
    </dgm:pt>
    <dgm:pt modelId="{A17843BB-A2B3-47D8-9E88-DF8587F7BAC2}" type="pres">
      <dgm:prSet presAssocID="{0611E452-8F89-437C-9115-2C8FFC8E3757}" presName="image4" presStyleCnt="0"/>
      <dgm:spPr/>
      <dgm:t>
        <a:bodyPr/>
        <a:lstStyle/>
        <a:p>
          <a:endParaRPr lang="en-US"/>
        </a:p>
      </dgm:t>
    </dgm:pt>
    <dgm:pt modelId="{76A84377-3838-4215-8D8E-1CFA3231C379}" type="pres">
      <dgm:prSet presAssocID="{0611E452-8F89-437C-9115-2C8FFC8E3757}" presName="imageRepeatNode" presStyleLbl="alignAcc1" presStyleIdx="3" presStyleCnt="4" custLinFactNeighborX="-78560" custLinFactNeighborY="45395"/>
      <dgm:spPr/>
      <dgm:t>
        <a:bodyPr/>
        <a:lstStyle/>
        <a:p>
          <a:endParaRPr lang="en-US"/>
        </a:p>
      </dgm:t>
    </dgm:pt>
    <dgm:pt modelId="{813881D5-CC5B-4F05-A895-9F39DE89977B}" type="pres">
      <dgm:prSet presAssocID="{0611E452-8F89-437C-9115-2C8FFC8E3757}" presName="imageaccent4" presStyleCnt="0"/>
      <dgm:spPr/>
      <dgm:t>
        <a:bodyPr/>
        <a:lstStyle/>
        <a:p>
          <a:endParaRPr lang="en-US"/>
        </a:p>
      </dgm:t>
    </dgm:pt>
    <dgm:pt modelId="{BCE4D189-8B42-4979-880B-8F72C4F35108}" type="pres">
      <dgm:prSet presAssocID="{0611E452-8F89-437C-9115-2C8FFC8E3757}" presName="accentRepeatNode" presStyleLbl="solidAlignAcc1" presStyleIdx="7" presStyleCnt="8" custLinFactX="-1571709" custLinFactY="500000" custLinFactNeighborX="-1600000" custLinFactNeighborY="529414"/>
      <dgm:spPr/>
      <dgm:t>
        <a:bodyPr/>
        <a:lstStyle/>
        <a:p>
          <a:endParaRPr lang="en-US"/>
        </a:p>
      </dgm:t>
    </dgm:pt>
  </dgm:ptLst>
  <dgm:cxnLst>
    <dgm:cxn modelId="{F93CF1DD-56E0-44D3-860F-7CB9C322804A}" type="presOf" srcId="{DB1DF9F0-4528-4639-88BF-A1D11DF095A3}" destId="{1AB61BBE-4D3B-4857-BA5C-508C8405A645}" srcOrd="0" destOrd="0" presId="urn:microsoft.com/office/officeart/2008/layout/HexagonCluster"/>
    <dgm:cxn modelId="{9E6D6E33-894A-4327-8AA0-20D5B75165CD}" type="presOf" srcId="{7384ECF9-B575-4499-BF86-0C4B76C1DAF5}" destId="{75B0150E-E88C-4EAC-9966-34A47BAC6874}" srcOrd="0" destOrd="0" presId="urn:microsoft.com/office/officeart/2008/layout/HexagonCluster"/>
    <dgm:cxn modelId="{AF9E584F-5EE0-484D-8E6E-64FAEF171357}" type="presOf" srcId="{60042835-983A-4969-BECA-DD411A75BAFE}" destId="{820E27FC-2496-4A96-8438-39C1C70D2978}" srcOrd="0" destOrd="0" presId="urn:microsoft.com/office/officeart/2008/layout/HexagonCluster"/>
    <dgm:cxn modelId="{2FB4E754-0C34-46EE-9091-CE5CD268C05A}" type="presOf" srcId="{06E9414E-51D5-4055-86F6-3644F1F32953}" destId="{B96EF453-2497-47E3-B4C0-CE60563BE84C}" srcOrd="0" destOrd="0" presId="urn:microsoft.com/office/officeart/2008/layout/HexagonCluster"/>
    <dgm:cxn modelId="{D53F06D4-8B32-453E-B6EC-B8CE4FCC0CBC}" srcId="{06E9414E-51D5-4055-86F6-3644F1F32953}" destId="{374805B7-0CDF-4437-AE71-54867E083FA0}" srcOrd="3" destOrd="0" parTransId="{75D63431-75D7-4586-9653-E486648A002B}" sibTransId="{0611E452-8F89-437C-9115-2C8FFC8E3757}"/>
    <dgm:cxn modelId="{9CEB56DE-EE90-4A5D-BE41-A57E6A81E4E7}" type="presOf" srcId="{0611E452-8F89-437C-9115-2C8FFC8E3757}" destId="{76A84377-3838-4215-8D8E-1CFA3231C379}" srcOrd="0" destOrd="0" presId="urn:microsoft.com/office/officeart/2008/layout/HexagonCluster"/>
    <dgm:cxn modelId="{122D0543-248F-4370-9553-921BC11E1EA0}" srcId="{06E9414E-51D5-4055-86F6-3644F1F32953}" destId="{7384ECF9-B575-4499-BF86-0C4B76C1DAF5}" srcOrd="1" destOrd="0" parTransId="{08EAB8E7-0097-41B6-913D-3AEB4D48400D}" sibTransId="{60042835-983A-4969-BECA-DD411A75BAFE}"/>
    <dgm:cxn modelId="{7EE9FE45-91F4-4ED6-929B-A0E917C01CC1}" type="presOf" srcId="{B5BD9FA6-6F3F-4403-A099-8ACB7361C047}" destId="{F2F502CF-6FE6-45CF-8DF9-CF4D299EA7B9}" srcOrd="0" destOrd="0" presId="urn:microsoft.com/office/officeart/2008/layout/HexagonCluster"/>
    <dgm:cxn modelId="{C90F574D-970D-4DCC-A430-7467242B73C9}" type="presOf" srcId="{DE28E2CA-9842-4E00-A9B2-5BDD87956EE8}" destId="{8D2A0207-9E19-4EBF-9246-8726E1CED3C3}" srcOrd="0" destOrd="0" presId="urn:microsoft.com/office/officeart/2008/layout/HexagonCluster"/>
    <dgm:cxn modelId="{9E26CB91-4D76-44DB-837C-66F383350FDD}" type="presOf" srcId="{57A40DED-C6B4-4ED3-8AB0-219229DF3F91}" destId="{82BEB6E1-F416-4390-9C4C-1AE1B2B083CB}" srcOrd="0" destOrd="0" presId="urn:microsoft.com/office/officeart/2008/layout/HexagonCluster"/>
    <dgm:cxn modelId="{C8B43E53-073D-4BF8-B81D-117910CE52EA}" srcId="{06E9414E-51D5-4055-86F6-3644F1F32953}" destId="{B5BD9FA6-6F3F-4403-A099-8ACB7361C047}" srcOrd="0" destOrd="0" parTransId="{E23A03D0-BF40-4B3F-91D7-818C98FDA561}" sibTransId="{57A40DED-C6B4-4ED3-8AB0-219229DF3F91}"/>
    <dgm:cxn modelId="{5ADE55A9-002C-41BF-9D76-818A317B7186}" srcId="{06E9414E-51D5-4055-86F6-3644F1F32953}" destId="{DE28E2CA-9842-4E00-A9B2-5BDD87956EE8}" srcOrd="2" destOrd="0" parTransId="{773001E9-6340-4ACB-B265-DE3A0D27A4CF}" sibTransId="{DB1DF9F0-4528-4639-88BF-A1D11DF095A3}"/>
    <dgm:cxn modelId="{D105416A-04A8-4AA5-A48F-CB01C933ED9E}" type="presOf" srcId="{374805B7-0CDF-4437-AE71-54867E083FA0}" destId="{D29280A2-143F-4E96-B337-25590FB735F2}" srcOrd="0" destOrd="0" presId="urn:microsoft.com/office/officeart/2008/layout/HexagonCluster"/>
    <dgm:cxn modelId="{4461548F-8159-4C3F-BC98-03DB6BC0A971}" type="presParOf" srcId="{B96EF453-2497-47E3-B4C0-CE60563BE84C}" destId="{92BB5471-B417-4AA9-8357-81FFC2911DA4}" srcOrd="0" destOrd="0" presId="urn:microsoft.com/office/officeart/2008/layout/HexagonCluster"/>
    <dgm:cxn modelId="{A498ACBD-EB75-4F3F-A36D-BBCDE8B1F83A}" type="presParOf" srcId="{92BB5471-B417-4AA9-8357-81FFC2911DA4}" destId="{F2F502CF-6FE6-45CF-8DF9-CF4D299EA7B9}" srcOrd="0" destOrd="0" presId="urn:microsoft.com/office/officeart/2008/layout/HexagonCluster"/>
    <dgm:cxn modelId="{64CF84C4-AA7A-40AE-93AB-3408B6D853A9}" type="presParOf" srcId="{B96EF453-2497-47E3-B4C0-CE60563BE84C}" destId="{ED588B13-925E-4ED6-83FC-4F1485D5ADD5}" srcOrd="1" destOrd="0" presId="urn:microsoft.com/office/officeart/2008/layout/HexagonCluster"/>
    <dgm:cxn modelId="{8922198B-C3E3-4A54-8E78-07A6D976734C}" type="presParOf" srcId="{ED588B13-925E-4ED6-83FC-4F1485D5ADD5}" destId="{DC5A3CD5-A373-4CDA-9167-A27EF10313E6}" srcOrd="0" destOrd="0" presId="urn:microsoft.com/office/officeart/2008/layout/HexagonCluster"/>
    <dgm:cxn modelId="{3EF1B67F-A84C-4C9C-A0D1-BCE54E684538}" type="presParOf" srcId="{B96EF453-2497-47E3-B4C0-CE60563BE84C}" destId="{119AEA6E-635A-4A73-92EE-2312F8805C9A}" srcOrd="2" destOrd="0" presId="urn:microsoft.com/office/officeart/2008/layout/HexagonCluster"/>
    <dgm:cxn modelId="{E53E66CD-8463-4CC5-9125-678E6F0636B9}" type="presParOf" srcId="{119AEA6E-635A-4A73-92EE-2312F8805C9A}" destId="{82BEB6E1-F416-4390-9C4C-1AE1B2B083CB}" srcOrd="0" destOrd="0" presId="urn:microsoft.com/office/officeart/2008/layout/HexagonCluster"/>
    <dgm:cxn modelId="{2DB1F8D1-9F2B-4B0C-82A6-8EF960748F4C}" type="presParOf" srcId="{B96EF453-2497-47E3-B4C0-CE60563BE84C}" destId="{9D0D26DD-AD08-4126-908F-C533148B5E28}" srcOrd="3" destOrd="0" presId="urn:microsoft.com/office/officeart/2008/layout/HexagonCluster"/>
    <dgm:cxn modelId="{CD643CA1-07A0-46DF-ACC5-7D8CA15DBFD2}" type="presParOf" srcId="{9D0D26DD-AD08-4126-908F-C533148B5E28}" destId="{81DFCEA0-0F94-4823-B96C-AB8EC56F400A}" srcOrd="0" destOrd="0" presId="urn:microsoft.com/office/officeart/2008/layout/HexagonCluster"/>
    <dgm:cxn modelId="{B86F099E-D650-4AF6-ABAC-BF12BEC4B748}" type="presParOf" srcId="{B96EF453-2497-47E3-B4C0-CE60563BE84C}" destId="{D7C1E992-E537-44D4-9915-76606E6A622A}" srcOrd="4" destOrd="0" presId="urn:microsoft.com/office/officeart/2008/layout/HexagonCluster"/>
    <dgm:cxn modelId="{EEA8ADC0-D700-45BA-9BDC-CF3A49777224}" type="presParOf" srcId="{D7C1E992-E537-44D4-9915-76606E6A622A}" destId="{75B0150E-E88C-4EAC-9966-34A47BAC6874}" srcOrd="0" destOrd="0" presId="urn:microsoft.com/office/officeart/2008/layout/HexagonCluster"/>
    <dgm:cxn modelId="{2E1E550F-789C-437E-8DA0-EAA9B44AEC9F}" type="presParOf" srcId="{B96EF453-2497-47E3-B4C0-CE60563BE84C}" destId="{32C4D51F-5190-4AFE-8FA6-6313AB649CFC}" srcOrd="5" destOrd="0" presId="urn:microsoft.com/office/officeart/2008/layout/HexagonCluster"/>
    <dgm:cxn modelId="{50BF14C3-7517-4104-83BB-4A8FFDB75D38}" type="presParOf" srcId="{32C4D51F-5190-4AFE-8FA6-6313AB649CFC}" destId="{2B20FBB6-E5E6-4F90-9564-C05B9AED99E0}" srcOrd="0" destOrd="0" presId="urn:microsoft.com/office/officeart/2008/layout/HexagonCluster"/>
    <dgm:cxn modelId="{CBCB2DFA-1E38-46D0-A1AF-14FB186064CF}" type="presParOf" srcId="{B96EF453-2497-47E3-B4C0-CE60563BE84C}" destId="{4B681E83-7D70-476F-93F1-DF7FA54AB360}" srcOrd="6" destOrd="0" presId="urn:microsoft.com/office/officeart/2008/layout/HexagonCluster"/>
    <dgm:cxn modelId="{294A6D3D-9F9E-482B-A043-55AAF98A1CB4}" type="presParOf" srcId="{4B681E83-7D70-476F-93F1-DF7FA54AB360}" destId="{820E27FC-2496-4A96-8438-39C1C70D2978}" srcOrd="0" destOrd="0" presId="urn:microsoft.com/office/officeart/2008/layout/HexagonCluster"/>
    <dgm:cxn modelId="{D9A5D79A-F87D-4301-9452-B721FE579E97}" type="presParOf" srcId="{B96EF453-2497-47E3-B4C0-CE60563BE84C}" destId="{3069C0AC-DACD-415D-B567-A6F159E17DA4}" srcOrd="7" destOrd="0" presId="urn:microsoft.com/office/officeart/2008/layout/HexagonCluster"/>
    <dgm:cxn modelId="{454A8166-8DD0-45F6-AEAB-05B8F7446292}" type="presParOf" srcId="{3069C0AC-DACD-415D-B567-A6F159E17DA4}" destId="{FF37686C-92C0-4046-8568-AF399624A43C}" srcOrd="0" destOrd="0" presId="urn:microsoft.com/office/officeart/2008/layout/HexagonCluster"/>
    <dgm:cxn modelId="{46006876-5B03-4274-BFC8-536532EB0D46}" type="presParOf" srcId="{B96EF453-2497-47E3-B4C0-CE60563BE84C}" destId="{B8102049-D556-4002-B31B-DCF45770E72A}" srcOrd="8" destOrd="0" presId="urn:microsoft.com/office/officeart/2008/layout/HexagonCluster"/>
    <dgm:cxn modelId="{45DAE5D4-2130-42B6-8784-BAD863010427}" type="presParOf" srcId="{B8102049-D556-4002-B31B-DCF45770E72A}" destId="{8D2A0207-9E19-4EBF-9246-8726E1CED3C3}" srcOrd="0" destOrd="0" presId="urn:microsoft.com/office/officeart/2008/layout/HexagonCluster"/>
    <dgm:cxn modelId="{4CA4B8BC-B336-4C9B-A440-894DF63317F8}" type="presParOf" srcId="{B96EF453-2497-47E3-B4C0-CE60563BE84C}" destId="{B52D9276-4C57-4034-92C4-6695FFD23742}" srcOrd="9" destOrd="0" presId="urn:microsoft.com/office/officeart/2008/layout/HexagonCluster"/>
    <dgm:cxn modelId="{B09BF00C-F3F3-4D7E-B233-9F4DC4DD4478}" type="presParOf" srcId="{B52D9276-4C57-4034-92C4-6695FFD23742}" destId="{21A7EAC7-374B-41A4-9D4D-E34F9A8583F5}" srcOrd="0" destOrd="0" presId="urn:microsoft.com/office/officeart/2008/layout/HexagonCluster"/>
    <dgm:cxn modelId="{8C85E1BB-80C4-4118-AC5C-2D9786F90C74}" type="presParOf" srcId="{B96EF453-2497-47E3-B4C0-CE60563BE84C}" destId="{C9EDED55-114E-410C-99E4-EA7E9E139E8D}" srcOrd="10" destOrd="0" presId="urn:microsoft.com/office/officeart/2008/layout/HexagonCluster"/>
    <dgm:cxn modelId="{106B3366-7C41-4626-93C8-61D8B206EC54}" type="presParOf" srcId="{C9EDED55-114E-410C-99E4-EA7E9E139E8D}" destId="{1AB61BBE-4D3B-4857-BA5C-508C8405A645}" srcOrd="0" destOrd="0" presId="urn:microsoft.com/office/officeart/2008/layout/HexagonCluster"/>
    <dgm:cxn modelId="{7F85278C-E4AB-45EF-8DD6-DD201FE15B80}" type="presParOf" srcId="{B96EF453-2497-47E3-B4C0-CE60563BE84C}" destId="{1A30614A-E1EE-4B74-9848-FF1F6FA4F1F9}" srcOrd="11" destOrd="0" presId="urn:microsoft.com/office/officeart/2008/layout/HexagonCluster"/>
    <dgm:cxn modelId="{E940D841-319E-49E8-9DB4-FAD5465DC539}" type="presParOf" srcId="{1A30614A-E1EE-4B74-9848-FF1F6FA4F1F9}" destId="{94F92682-C3FB-4E23-86F5-DE2FA1BEBEBE}" srcOrd="0" destOrd="0" presId="urn:microsoft.com/office/officeart/2008/layout/HexagonCluster"/>
    <dgm:cxn modelId="{39B2AEB6-6841-459C-8105-CA3C7452F85B}" type="presParOf" srcId="{B96EF453-2497-47E3-B4C0-CE60563BE84C}" destId="{19BDAB08-E425-4E85-844A-B0BA786D3E1A}" srcOrd="12" destOrd="0" presId="urn:microsoft.com/office/officeart/2008/layout/HexagonCluster"/>
    <dgm:cxn modelId="{5194723B-82E1-40A4-A699-C65A8076AEF8}" type="presParOf" srcId="{19BDAB08-E425-4E85-844A-B0BA786D3E1A}" destId="{D29280A2-143F-4E96-B337-25590FB735F2}" srcOrd="0" destOrd="0" presId="urn:microsoft.com/office/officeart/2008/layout/HexagonCluster"/>
    <dgm:cxn modelId="{76977E42-E5A9-4C36-BC61-20DE6B194E49}" type="presParOf" srcId="{B96EF453-2497-47E3-B4C0-CE60563BE84C}" destId="{CEEB2839-8866-4113-BFAA-D561BCABD00E}" srcOrd="13" destOrd="0" presId="urn:microsoft.com/office/officeart/2008/layout/HexagonCluster"/>
    <dgm:cxn modelId="{1062995C-D18B-4ACD-AA09-AFDC0A464971}" type="presParOf" srcId="{CEEB2839-8866-4113-BFAA-D561BCABD00E}" destId="{BB2649CE-F7E8-4054-A980-42021E935375}" srcOrd="0" destOrd="0" presId="urn:microsoft.com/office/officeart/2008/layout/HexagonCluster"/>
    <dgm:cxn modelId="{CEBAE699-ACF9-4961-944D-44013CF1579C}" type="presParOf" srcId="{B96EF453-2497-47E3-B4C0-CE60563BE84C}" destId="{A17843BB-A2B3-47D8-9E88-DF8587F7BAC2}" srcOrd="14" destOrd="0" presId="urn:microsoft.com/office/officeart/2008/layout/HexagonCluster"/>
    <dgm:cxn modelId="{93C11660-3C0A-4B86-9563-85D1C3310499}" type="presParOf" srcId="{A17843BB-A2B3-47D8-9E88-DF8587F7BAC2}" destId="{76A84377-3838-4215-8D8E-1CFA3231C379}" srcOrd="0" destOrd="0" presId="urn:microsoft.com/office/officeart/2008/layout/HexagonCluster"/>
    <dgm:cxn modelId="{E7A28869-5420-4999-B1CC-681ECEB1CF6C}" type="presParOf" srcId="{B96EF453-2497-47E3-B4C0-CE60563BE84C}" destId="{813881D5-CC5B-4F05-A895-9F39DE89977B}" srcOrd="15" destOrd="0" presId="urn:microsoft.com/office/officeart/2008/layout/HexagonCluster"/>
    <dgm:cxn modelId="{8DE95E56-1649-492B-8230-BFC2FDDCCED5}" type="presParOf" srcId="{813881D5-CC5B-4F05-A895-9F39DE89977B}" destId="{BCE4D189-8B42-4979-880B-8F72C4F3510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502CF-6FE6-45CF-8DF9-CF4D299EA7B9}">
      <dsp:nvSpPr>
        <dsp:cNvPr id="0" name=""/>
        <dsp:cNvSpPr/>
      </dsp:nvSpPr>
      <dsp:spPr>
        <a:xfrm>
          <a:off x="391861" y="1850447"/>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err="1" smtClean="0"/>
            <a:t>Cogntivist</a:t>
          </a:r>
          <a:endParaRPr lang="en-US" sz="1800" kern="1200" dirty="0"/>
        </a:p>
      </dsp:txBody>
      <dsp:txXfrm>
        <a:off x="704152" y="2118513"/>
        <a:ext cx="1391948" cy="1194827"/>
      </dsp:txXfrm>
    </dsp:sp>
    <dsp:sp modelId="{DC5A3CD5-A373-4CDA-9167-A27EF10313E6}">
      <dsp:nvSpPr>
        <dsp:cNvPr id="0" name=""/>
        <dsp:cNvSpPr/>
      </dsp:nvSpPr>
      <dsp:spPr>
        <a:xfrm>
          <a:off x="838200" y="4138256"/>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EB6E1-F416-4390-9C4C-1AE1B2B083CB}">
      <dsp:nvSpPr>
        <dsp:cNvPr id="0" name=""/>
        <dsp:cNvSpPr/>
      </dsp:nvSpPr>
      <dsp:spPr>
        <a:xfrm>
          <a:off x="391864" y="0"/>
          <a:ext cx="2016530" cy="1730959"/>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FCEA0-0F94-4823-B96C-AB8EC56F400A}">
      <dsp:nvSpPr>
        <dsp:cNvPr id="0" name=""/>
        <dsp:cNvSpPr/>
      </dsp:nvSpPr>
      <dsp:spPr>
        <a:xfrm>
          <a:off x="844059" y="4369003"/>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0150E-E88C-4EAC-9966-34A47BAC6874}">
      <dsp:nvSpPr>
        <dsp:cNvPr id="0" name=""/>
        <dsp:cNvSpPr/>
      </dsp:nvSpPr>
      <dsp:spPr>
        <a:xfrm>
          <a:off x="2133595" y="864663"/>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err="1" smtClean="0"/>
            <a:t>Representa-tional</a:t>
          </a:r>
          <a:endParaRPr lang="en-US" sz="1800" kern="1200" dirty="0"/>
        </a:p>
      </dsp:txBody>
      <dsp:txXfrm>
        <a:off x="2445886" y="1132729"/>
        <a:ext cx="1391948" cy="1194827"/>
      </dsp:txXfrm>
    </dsp:sp>
    <dsp:sp modelId="{2B20FBB6-E5E6-4F90-9564-C05B9AED99E0}">
      <dsp:nvSpPr>
        <dsp:cNvPr id="0" name=""/>
        <dsp:cNvSpPr/>
      </dsp:nvSpPr>
      <dsp:spPr>
        <a:xfrm>
          <a:off x="609601" y="4015157"/>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E27FC-2496-4A96-8438-39C1C70D2978}">
      <dsp:nvSpPr>
        <dsp:cNvPr id="0" name=""/>
        <dsp:cNvSpPr/>
      </dsp:nvSpPr>
      <dsp:spPr>
        <a:xfrm>
          <a:off x="2098271" y="2688638"/>
          <a:ext cx="2016530" cy="1730959"/>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7686C-92C0-4046-8568-AF399624A43C}">
      <dsp:nvSpPr>
        <dsp:cNvPr id="0" name=""/>
        <dsp:cNvSpPr/>
      </dsp:nvSpPr>
      <dsp:spPr>
        <a:xfrm>
          <a:off x="134141" y="4284785"/>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A0207-9E19-4EBF-9246-8726E1CED3C3}">
      <dsp:nvSpPr>
        <dsp:cNvPr id="0" name=""/>
        <dsp:cNvSpPr/>
      </dsp:nvSpPr>
      <dsp:spPr>
        <a:xfrm>
          <a:off x="3886207" y="1850449"/>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err="1" smtClean="0"/>
            <a:t>Constructiv-ist</a:t>
          </a:r>
          <a:endParaRPr lang="en-US" sz="1800" kern="1200" dirty="0"/>
        </a:p>
      </dsp:txBody>
      <dsp:txXfrm>
        <a:off x="4198498" y="2118515"/>
        <a:ext cx="1391948" cy="1194827"/>
      </dsp:txXfrm>
    </dsp:sp>
    <dsp:sp modelId="{21A7EAC7-374B-41A4-9D4D-E34F9A8583F5}">
      <dsp:nvSpPr>
        <dsp:cNvPr id="0" name=""/>
        <dsp:cNvSpPr/>
      </dsp:nvSpPr>
      <dsp:spPr>
        <a:xfrm>
          <a:off x="374192" y="4097215"/>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B61BBE-4D3B-4857-BA5C-508C8405A645}">
      <dsp:nvSpPr>
        <dsp:cNvPr id="0" name=""/>
        <dsp:cNvSpPr/>
      </dsp:nvSpPr>
      <dsp:spPr>
        <a:xfrm>
          <a:off x="3886202" y="0"/>
          <a:ext cx="2016530" cy="1730959"/>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92682-C3FB-4E23-86F5-DE2FA1BEBEBE}">
      <dsp:nvSpPr>
        <dsp:cNvPr id="0" name=""/>
        <dsp:cNvSpPr/>
      </dsp:nvSpPr>
      <dsp:spPr>
        <a:xfrm>
          <a:off x="609599" y="4261343"/>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280A2-143F-4E96-B337-25590FB735F2}">
      <dsp:nvSpPr>
        <dsp:cNvPr id="0" name=""/>
        <dsp:cNvSpPr/>
      </dsp:nvSpPr>
      <dsp:spPr>
        <a:xfrm>
          <a:off x="5603466" y="838193"/>
          <a:ext cx="2016530" cy="1730959"/>
        </a:xfrm>
        <a:prstGeom prst="hexagon">
          <a:avLst>
            <a:gd name="adj" fmla="val 25000"/>
            <a:gd name="vf" fmla="val 11547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lvl="0" algn="ctr" defTabSz="800100" rtl="0">
            <a:lnSpc>
              <a:spcPct val="90000"/>
            </a:lnSpc>
            <a:spcBef>
              <a:spcPct val="0"/>
            </a:spcBef>
            <a:spcAft>
              <a:spcPct val="35000"/>
            </a:spcAft>
          </a:pPr>
          <a:r>
            <a:rPr lang="en-US" sz="1800" kern="1200" dirty="0" smtClean="0"/>
            <a:t>Situated</a:t>
          </a:r>
          <a:endParaRPr lang="en-US" sz="1800" kern="1200" dirty="0"/>
        </a:p>
      </dsp:txBody>
      <dsp:txXfrm>
        <a:off x="5915757" y="1106259"/>
        <a:ext cx="1391948" cy="1194827"/>
      </dsp:txXfrm>
    </dsp:sp>
    <dsp:sp modelId="{BB2649CE-F7E8-4054-A980-42021E935375}">
      <dsp:nvSpPr>
        <dsp:cNvPr id="0" name=""/>
        <dsp:cNvSpPr/>
      </dsp:nvSpPr>
      <dsp:spPr>
        <a:xfrm>
          <a:off x="368941" y="4351417"/>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84377-3838-4215-8D8E-1CFA3231C379}">
      <dsp:nvSpPr>
        <dsp:cNvPr id="0" name=""/>
        <dsp:cNvSpPr/>
      </dsp:nvSpPr>
      <dsp:spPr>
        <a:xfrm>
          <a:off x="5603480" y="2688635"/>
          <a:ext cx="2016530" cy="173095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4D189-8B42-4979-880B-8F72C4F35108}">
      <dsp:nvSpPr>
        <dsp:cNvPr id="0" name=""/>
        <dsp:cNvSpPr/>
      </dsp:nvSpPr>
      <dsp:spPr>
        <a:xfrm>
          <a:off x="128006" y="4023176"/>
          <a:ext cx="235409" cy="202996"/>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BC027-A16E-4F17-AD86-AD142D86524C}" type="datetimeFigureOut">
              <a:rPr lang="en-US" smtClean="0"/>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E256C-034B-44A0-9B7F-0AE3EC697964}" type="slidenum">
              <a:rPr lang="en-US" smtClean="0"/>
              <a:t>‹#›</a:t>
            </a:fld>
            <a:endParaRPr lang="en-US"/>
          </a:p>
        </p:txBody>
      </p:sp>
    </p:spTree>
    <p:extLst>
      <p:ext uri="{BB962C8B-B14F-4D97-AF65-F5344CB8AC3E}">
        <p14:creationId xmlns:p14="http://schemas.microsoft.com/office/powerpoint/2010/main" val="14010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8D8F7-D000-4ED4-9843-CACCC0B60E59}"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Evolve</a:t>
            </a:r>
            <a:r>
              <a:rPr lang="en-US" baseline="0" dirty="0" smtClean="0"/>
              <a:t> over time -&gt; stream of time, </a:t>
            </a:r>
            <a:r>
              <a:rPr lang="en-US" baseline="0" dirty="0" err="1" smtClean="0"/>
              <a:t>multistability</a:t>
            </a:r>
            <a:r>
              <a:rPr lang="en-US" baseline="0" dirty="0" smtClean="0"/>
              <a:t> (people’s needs and situations change from one they first start using it to the last time they use it)</a:t>
            </a:r>
          </a:p>
          <a:p>
            <a:endParaRPr lang="en-US" baseline="0" dirty="0" smtClean="0"/>
          </a:p>
          <a:p>
            <a:r>
              <a:rPr lang="en-US" baseline="0" dirty="0" smtClean="0"/>
              <a:t>Personally meaningful-&gt;experiences are internal. The way one user will come to understand and find value in an artifact may be completely different than another user. </a:t>
            </a:r>
            <a:r>
              <a:rPr lang="en-US" baseline="0" dirty="0" err="1" smtClean="0"/>
              <a:t>Wakkery</a:t>
            </a:r>
            <a:r>
              <a:rPr lang="en-US" baseline="0" dirty="0" smtClean="0"/>
              <a:t> and </a:t>
            </a:r>
            <a:r>
              <a:rPr lang="en-US" baseline="0" dirty="0" err="1" smtClean="0"/>
              <a:t>Masteri</a:t>
            </a:r>
            <a:r>
              <a:rPr lang="en-US" baseline="0" dirty="0" smtClean="0"/>
              <a:t> describe the way users will appropriate objects that have other common purposes for their own everyday needs such as simple objects and features of the house (banister, mantle, and so forth).</a:t>
            </a:r>
          </a:p>
          <a:p>
            <a:endParaRPr lang="en-US" baseline="0" dirty="0" smtClean="0"/>
          </a:p>
          <a:p>
            <a:r>
              <a:rPr lang="en-US" baseline="0" dirty="0" smtClean="0"/>
              <a:t>Negotiation through use -&gt; adaptive processes, no matter how user-friendly an artifact is their will always be some friction when I am learning something new about it. Maybe it won’t be about the interface per se, but maybe it will be about incorporating it into one’s life or dealing with certain policies the device (developer) puts in place. </a:t>
            </a:r>
            <a:r>
              <a:rPr lang="en-US" baseline="0" dirty="0" err="1" smtClean="0"/>
              <a:t>Kristensen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11</a:t>
            </a:fld>
            <a:endParaRPr lang="en-US"/>
          </a:p>
        </p:txBody>
      </p:sp>
    </p:spTree>
    <p:extLst>
      <p:ext uri="{BB962C8B-B14F-4D97-AF65-F5344CB8AC3E}">
        <p14:creationId xmlns:p14="http://schemas.microsoft.com/office/powerpoint/2010/main" val="93539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5-month study where participants were given artifacts</a:t>
            </a:r>
            <a:r>
              <a:rPr lang="en-US" baseline="0" dirty="0" smtClean="0"/>
              <a:t> that they would learn on there own time split into 2 phases of 2.5 months each (each phase participants would learn a new artifact) </a:t>
            </a:r>
          </a:p>
          <a:p>
            <a:pPr marL="171450" indent="-171450">
              <a:buFont typeface="Arial" pitchFamily="34" charset="0"/>
              <a:buChar char="•"/>
            </a:pPr>
            <a:r>
              <a:rPr lang="en-US" baseline="0" dirty="0" smtClean="0"/>
              <a:t>We would meet up periodically to observe their progress. </a:t>
            </a:r>
          </a:p>
          <a:p>
            <a:pPr marL="171450" indent="-171450">
              <a:buFont typeface="Arial" pitchFamily="34" charset="0"/>
              <a:buChar char="•"/>
            </a:pPr>
            <a:r>
              <a:rPr lang="en-US" baseline="0" dirty="0" smtClean="0"/>
              <a:t>Artifacts they would be given would be from among: Photoshop, World of </a:t>
            </a:r>
            <a:r>
              <a:rPr lang="en-US" baseline="0" dirty="0" err="1" smtClean="0"/>
              <a:t>Warcraft</a:t>
            </a:r>
            <a:r>
              <a:rPr lang="en-US" baseline="0" dirty="0" smtClean="0"/>
              <a:t>, and an iPod Touch</a:t>
            </a:r>
          </a:p>
          <a:p>
            <a:pPr marL="171450" indent="-171450">
              <a:buFont typeface="Arial" pitchFamily="34" charset="0"/>
              <a:buChar char="•"/>
            </a:pPr>
            <a:r>
              <a:rPr lang="en-US" baseline="0" dirty="0" smtClean="0"/>
              <a:t>12 participants (7 male, 5 female) mix of ages and genders (though this wasn’t formally recorded). The one commonality is that they were recruited through our school’s listserv at IU Bloomington in Informatics. All had some technical knowledge and were communicated about the artifacts they could learn.</a:t>
            </a:r>
          </a:p>
          <a:p>
            <a:pPr marL="171450" indent="-171450">
              <a:buFont typeface="Arial" pitchFamily="34" charset="0"/>
              <a:buChar char="•"/>
            </a:pPr>
            <a:r>
              <a:rPr lang="en-US" baseline="0" dirty="0" smtClean="0"/>
              <a:t>Everyone completed a 7-point </a:t>
            </a:r>
            <a:r>
              <a:rPr lang="en-US" baseline="0" dirty="0" err="1" smtClean="0"/>
              <a:t>likert</a:t>
            </a:r>
            <a:r>
              <a:rPr lang="en-US" baseline="0" dirty="0" smtClean="0"/>
              <a:t> scale about their preference for learning one of the three artifacts and experience prior to the study. The average preference for the artifacts that participants used at the beginning of the study was 5.8 out of 7, the average experience was 2.89 out of 7. </a:t>
            </a:r>
          </a:p>
          <a:p>
            <a:pPr marL="171450" indent="-171450">
              <a:buFont typeface="Arial" pitchFamily="34" charset="0"/>
              <a:buChar char="•"/>
            </a:pPr>
            <a:r>
              <a:rPr lang="en-US" baseline="0" dirty="0" smtClean="0"/>
              <a:t>Outliers for preference (or those who rated less than 4) included P8 with </a:t>
            </a:r>
            <a:r>
              <a:rPr lang="en-US" baseline="0" dirty="0" err="1" smtClean="0"/>
              <a:t>WoW</a:t>
            </a:r>
            <a:r>
              <a:rPr lang="en-US" baseline="0" dirty="0" smtClean="0"/>
              <a:t> who rated it 2, and outliers for experience (or those who rated above 4) included P3, P4, P6, and P7 (5,5,5.5, and 5) and P3 and P6 for </a:t>
            </a:r>
            <a:r>
              <a:rPr lang="en-US" baseline="0" dirty="0" err="1" smtClean="0"/>
              <a:t>WoW</a:t>
            </a:r>
            <a:r>
              <a:rPr lang="en-US" baseline="0" dirty="0" smtClean="0"/>
              <a:t> (7, 5).</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12</a:t>
            </a:fld>
            <a:endParaRPr lang="en-US"/>
          </a:p>
        </p:txBody>
      </p:sp>
    </p:spTree>
    <p:extLst>
      <p:ext uri="{BB962C8B-B14F-4D97-AF65-F5344CB8AC3E}">
        <p14:creationId xmlns:p14="http://schemas.microsoft.com/office/powerpoint/2010/main" val="257132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a:t>
            </a:r>
            <a:r>
              <a:rPr lang="en-US" baseline="0" dirty="0" smtClean="0"/>
              <a:t> began by inviting participants in for an interview. There I would ask questions about past experience, initial motivation, and expectations.</a:t>
            </a:r>
          </a:p>
          <a:p>
            <a:endParaRPr lang="en-US" baseline="0" dirty="0" smtClean="0"/>
          </a:p>
          <a:p>
            <a:r>
              <a:rPr lang="en-US" baseline="0" dirty="0" smtClean="0"/>
              <a:t>I then had participants start to use the artifacts. Giving them as little direction as possible. </a:t>
            </a:r>
          </a:p>
          <a:p>
            <a:pPr marL="171450" indent="-171450">
              <a:buFont typeface="Arial" pitchFamily="34" charset="0"/>
              <a:buChar char="•"/>
            </a:pPr>
            <a:r>
              <a:rPr lang="en-US" baseline="0" dirty="0" smtClean="0"/>
              <a:t>Photoshop users often started by opening the software, but ultimately going to Google to look for an image that inspired them that they could use in the software. </a:t>
            </a:r>
          </a:p>
          <a:p>
            <a:pPr marL="171450" indent="-171450">
              <a:buFont typeface="Arial" pitchFamily="34" charset="0"/>
              <a:buChar char="•"/>
            </a:pPr>
            <a:r>
              <a:rPr lang="en-US" baseline="0" dirty="0" err="1" smtClean="0"/>
              <a:t>WoW</a:t>
            </a:r>
            <a:r>
              <a:rPr lang="en-US" baseline="0" dirty="0" smtClean="0"/>
              <a:t> users would start by making a new character and by completing some of the early quests.</a:t>
            </a:r>
          </a:p>
          <a:p>
            <a:pPr marL="171450" indent="-171450">
              <a:buFont typeface="Arial" pitchFamily="34" charset="0"/>
              <a:buChar char="•"/>
            </a:pPr>
            <a:r>
              <a:rPr lang="en-US" baseline="0" dirty="0" smtClean="0"/>
              <a:t>iPod touch users would explore all of the different applications installed on the software, but would ultimately work their way towards the app store.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Next users needed to complete a task that should require them to use everything they had learned about the artifacts:</a:t>
            </a:r>
          </a:p>
          <a:p>
            <a:pPr marL="171450" indent="-171450">
              <a:buFont typeface="Arial" pitchFamily="34" charset="0"/>
              <a:buChar char="•"/>
            </a:pPr>
            <a:r>
              <a:rPr lang="en-US" baseline="0" dirty="0" smtClean="0"/>
              <a:t>Photoshop users were to try to replicate the image on the screen</a:t>
            </a:r>
          </a:p>
          <a:p>
            <a:pPr marL="171450" indent="-171450">
              <a:buFont typeface="Arial" pitchFamily="34" charset="0"/>
              <a:buChar char="•"/>
            </a:pPr>
            <a:r>
              <a:rPr lang="en-US" baseline="0" dirty="0" err="1" smtClean="0"/>
              <a:t>WoW</a:t>
            </a:r>
            <a:r>
              <a:rPr lang="en-US" baseline="0" dirty="0" smtClean="0"/>
              <a:t> users needed to collect as much money as they could, and buy the best piece of equipment they could.</a:t>
            </a:r>
          </a:p>
          <a:p>
            <a:pPr marL="171450" indent="-171450">
              <a:buFont typeface="Arial" pitchFamily="34" charset="0"/>
              <a:buChar char="•"/>
            </a:pPr>
            <a:r>
              <a:rPr lang="en-US" baseline="0" dirty="0" smtClean="0"/>
              <a:t>iPod users needed to ask a question, then find, install and use an app that could help answer that question.</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Finally, I asked some debriefing questions at the end of the session.</a:t>
            </a:r>
          </a:p>
          <a:p>
            <a:pPr marL="0" indent="0">
              <a:buFont typeface="Arial" pitchFamily="34" charset="0"/>
              <a:buNone/>
            </a:pPr>
            <a:endParaRPr lang="en-US" baseline="0" dirty="0" smtClean="0"/>
          </a:p>
          <a:p>
            <a:pPr marL="0" indent="0">
              <a:buFont typeface="Arial" pitchFamily="34" charset="0"/>
              <a:buNone/>
            </a:pPr>
            <a:r>
              <a:rPr lang="en-US" baseline="0" dirty="0" smtClean="0"/>
              <a:t>I did this 3 times per phase, for 6 interview sessions per participant</a:t>
            </a:r>
          </a:p>
          <a:p>
            <a:pPr marL="0" indent="0">
              <a:buFont typeface="Arial" pitchFamily="34" charset="0"/>
              <a:buNone/>
            </a:pPr>
            <a:endParaRPr lang="en-US" baseline="0" dirty="0" smtClean="0"/>
          </a:p>
          <a:p>
            <a:pPr marL="0" indent="0">
              <a:buFont typeface="Arial" pitchFamily="34" charset="0"/>
              <a:buNone/>
            </a:pPr>
            <a:r>
              <a:rPr lang="en-US" baseline="0" dirty="0" smtClean="0"/>
              <a:t>Would continue to use the artifact across sessions, they would occasionally (usually about once per week) write an entry in a virtual diary that I had setup for each participant. I would send weekly reminders to participants to add diary entries.</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13</a:t>
            </a:fld>
            <a:endParaRPr lang="en-US"/>
          </a:p>
        </p:txBody>
      </p:sp>
    </p:spTree>
    <p:extLst>
      <p:ext uri="{BB962C8B-B14F-4D97-AF65-F5344CB8AC3E}">
        <p14:creationId xmlns:p14="http://schemas.microsoft.com/office/powerpoint/2010/main" val="31883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participants, 9 completed all 6 interviews</a:t>
            </a:r>
          </a:p>
          <a:p>
            <a:endParaRPr lang="en-US" dirty="0" smtClean="0"/>
          </a:p>
          <a:p>
            <a:r>
              <a:rPr lang="en-US" dirty="0" smtClean="0"/>
              <a:t>As for retention, we had 1 person stop</a:t>
            </a:r>
            <a:r>
              <a:rPr lang="en-US" baseline="0" dirty="0" smtClean="0"/>
              <a:t> after the second session, the other 2 stop at the final session. 25% attrition which is right on target for longitudinal studies according to </a:t>
            </a:r>
            <a:r>
              <a:rPr lang="en-US" sz="1200" kern="1200" dirty="0" smtClean="0">
                <a:solidFill>
                  <a:schemeClr val="tx1"/>
                </a:solidFill>
                <a:effectLst/>
                <a:latin typeface="+mn-lt"/>
                <a:ea typeface="+mn-ea"/>
                <a:cs typeface="+mn-cs"/>
              </a:rPr>
              <a:t>Goodman and Bloom (1996)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total data collected:</a:t>
            </a:r>
          </a:p>
          <a:p>
            <a:pPr marL="171450" indent="-171450">
              <a:buFont typeface="Arial" pitchFamily="34" charset="0"/>
              <a:buChar char="•"/>
            </a:pPr>
            <a:r>
              <a:rPr lang="en-US" sz="1200" kern="1200" dirty="0" smtClean="0">
                <a:solidFill>
                  <a:schemeClr val="tx1"/>
                </a:solidFill>
                <a:effectLst/>
                <a:latin typeface="+mn-lt"/>
                <a:ea typeface="+mn-ea"/>
                <a:cs typeface="+mn-cs"/>
              </a:rPr>
              <a:t>64 hours of audio recorded</a:t>
            </a:r>
          </a:p>
          <a:p>
            <a:pPr marL="171450" indent="-171450">
              <a:buFont typeface="Arial" pitchFamily="34" charset="0"/>
              <a:buChar char="•"/>
            </a:pPr>
            <a:r>
              <a:rPr lang="en-US" sz="1200" kern="1200" dirty="0" smtClean="0">
                <a:solidFill>
                  <a:schemeClr val="tx1"/>
                </a:solidFill>
                <a:effectLst/>
                <a:latin typeface="+mn-lt"/>
                <a:ea typeface="+mn-ea"/>
                <a:cs typeface="+mn-cs"/>
              </a:rPr>
              <a:t>74 collected Photoshop images</a:t>
            </a:r>
          </a:p>
          <a:p>
            <a:pPr marL="171450" indent="-171450">
              <a:buFont typeface="Arial" pitchFamily="34" charset="0"/>
              <a:buChar char="•"/>
            </a:pPr>
            <a:r>
              <a:rPr lang="en-US" sz="1200" kern="1200" dirty="0" smtClean="0">
                <a:solidFill>
                  <a:schemeClr val="tx1"/>
                </a:solidFill>
                <a:effectLst/>
                <a:latin typeface="+mn-lt"/>
                <a:ea typeface="+mn-ea"/>
                <a:cs typeface="+mn-cs"/>
              </a:rPr>
              <a:t>72 diary entries</a:t>
            </a:r>
          </a:p>
          <a:p>
            <a:pPr marL="171450" indent="-171450">
              <a:buFont typeface="Arial" pitchFamily="34" charset="0"/>
              <a:buChar char="•"/>
            </a:pPr>
            <a:r>
              <a:rPr lang="en-US" sz="1200" kern="1200" dirty="0" smtClean="0">
                <a:solidFill>
                  <a:schemeClr val="tx1"/>
                </a:solidFill>
                <a:effectLst/>
                <a:latin typeface="+mn-lt"/>
                <a:ea typeface="+mn-ea"/>
                <a:cs typeface="+mn-cs"/>
              </a:rPr>
              <a:t>and hundreds of pages of notes taken.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this data, 85 pages of data were transcribed from the audio and 24 narratives—one for each phase and each participant—were constructed.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for their</a:t>
            </a:r>
            <a:r>
              <a:rPr lang="en-US" sz="1200" kern="1200" baseline="0" dirty="0" smtClean="0">
                <a:solidFill>
                  <a:schemeClr val="tx1"/>
                </a:solidFill>
                <a:effectLst/>
                <a:latin typeface="+mn-lt"/>
                <a:ea typeface="+mn-ea"/>
                <a:cs typeface="+mn-cs"/>
              </a:rPr>
              <a:t> own improved abilities with the software, </a:t>
            </a:r>
            <a:r>
              <a:rPr lang="en-US" sz="1200" kern="1200" dirty="0" smtClean="0">
                <a:solidFill>
                  <a:schemeClr val="tx1"/>
                </a:solidFill>
                <a:effectLst/>
                <a:latin typeface="+mn-lt"/>
                <a:ea typeface="+mn-ea"/>
                <a:cs typeface="+mn-cs"/>
              </a:rPr>
              <a:t>participants rarely changed how they viewed their own abilities on a scale of 1 to 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average changed the rating they gave their abilities by only 15% from the session one to session two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only 8.5% from session two</a:t>
            </a:r>
            <a:r>
              <a:rPr lang="en-US" sz="1200" kern="1200" baseline="0" dirty="0" smtClean="0">
                <a:solidFill>
                  <a:schemeClr val="tx1"/>
                </a:solidFill>
                <a:effectLst/>
                <a:latin typeface="+mn-lt"/>
                <a:ea typeface="+mn-ea"/>
                <a:cs typeface="+mn-cs"/>
              </a:rPr>
              <a:t> to session three.</a:t>
            </a:r>
            <a:endParaRPr lang="en-US" sz="1200" kern="1200" dirty="0" smtClean="0">
              <a:solidFill>
                <a:schemeClr val="tx1"/>
              </a:solidFill>
              <a:effectLst/>
              <a:latin typeface="+mn-lt"/>
              <a:ea typeface="+mn-ea"/>
              <a:cs typeface="+mn-cs"/>
            </a:endParaRPr>
          </a:p>
          <a:p>
            <a:endParaRPr lang="en-US" dirty="0" smtClean="0"/>
          </a:p>
          <a:p>
            <a:r>
              <a:rPr lang="en-US" dirty="0" smtClean="0"/>
              <a:t>Even</a:t>
            </a:r>
            <a:r>
              <a:rPr lang="en-US" baseline="0" dirty="0" smtClean="0"/>
              <a:t> though their perception in their own abilities didn’t change, their relationships changed dramatically. Analyzing these changes in relationship lead to finding these four main phenomena.</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14</a:t>
            </a:fld>
            <a:endParaRPr lang="en-US"/>
          </a:p>
        </p:txBody>
      </p:sp>
    </p:spTree>
    <p:extLst>
      <p:ext uri="{BB962C8B-B14F-4D97-AF65-F5344CB8AC3E}">
        <p14:creationId xmlns:p14="http://schemas.microsoft.com/office/powerpoint/2010/main" val="324991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much of what we do when we start to learn to use software is stick to what we know. True learning happens when we venture outside our comfort zone.</a:t>
            </a:r>
          </a:p>
          <a:p>
            <a:endParaRPr lang="en-US" baseline="0" dirty="0" smtClean="0"/>
          </a:p>
          <a:p>
            <a:r>
              <a:rPr lang="en-US" baseline="0" dirty="0" smtClean="0"/>
              <a:t>This movement between familiarity and unfamiliarity is joined by the emotional experience of learning. Sometimes it’s overwhelming, sometimes it’s challenging and enjoyable, other times it is just boring and doesn’t engage us.</a:t>
            </a:r>
          </a:p>
          <a:p>
            <a:endParaRPr lang="en-US" baseline="0" dirty="0" smtClean="0"/>
          </a:p>
          <a:p>
            <a:r>
              <a:rPr lang="en-US" baseline="0" dirty="0" smtClean="0"/>
              <a:t>This supports the two dimensions of grasping which crosses familiarity and unfamiliarity, and across this emotional bridge.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15</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user describe despite knowing how to use the software, that in use she needs</a:t>
            </a:r>
            <a:r>
              <a:rPr lang="en-US" sz="1200" kern="1200" baseline="0" dirty="0" smtClean="0">
                <a:solidFill>
                  <a:schemeClr val="tx1"/>
                </a:solidFill>
                <a:effectLst/>
                <a:latin typeface="+mn-lt"/>
                <a:ea typeface="+mn-ea"/>
                <a:cs typeface="+mn-cs"/>
              </a:rPr>
              <a:t> to be reminded of what certain things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P3: 	</a:t>
            </a:r>
            <a:r>
              <a:rPr lang="en-US" sz="1200" i="1" kern="1200" dirty="0" smtClean="0">
                <a:solidFill>
                  <a:schemeClr val="tx1"/>
                </a:solidFill>
                <a:effectLst/>
                <a:latin typeface="+mn-lt"/>
                <a:ea typeface="+mn-ea"/>
                <a:cs typeface="+mn-cs"/>
              </a:rPr>
              <a:t>Because I know what’s going on, I know what to expect, I know what I have to do. It’s kind of like going somewhere for the first time, traveling, you don’t know what to expect, there is an anticipation there. But if you have been there before, you know what to expect, you know the whole drive or flight, you know it’s going to be boring.</a:t>
            </a:r>
            <a:endParaRPr lang="en-US" sz="1200" kern="1200" dirty="0" smtClean="0">
              <a:solidFill>
                <a:schemeClr val="tx1"/>
              </a:solidFill>
              <a:effectLst/>
              <a:latin typeface="+mn-lt"/>
              <a:ea typeface="+mn-ea"/>
              <a:cs typeface="+mn-cs"/>
            </a:endParaRPr>
          </a:p>
          <a:p>
            <a:endParaRPr lang="en-US" dirty="0" smtClean="0"/>
          </a:p>
          <a:p>
            <a:r>
              <a:rPr lang="en-US" dirty="0" smtClean="0"/>
              <a:t>Find audio</a:t>
            </a:r>
          </a:p>
          <a:p>
            <a:endParaRPr lang="en-US" dirty="0" smtClean="0"/>
          </a:p>
          <a:p>
            <a:r>
              <a:rPr lang="en-US" dirty="0" smtClean="0"/>
              <a:t>This is an example where the participant</a:t>
            </a:r>
            <a:r>
              <a:rPr lang="en-US" baseline="0" dirty="0" smtClean="0"/>
              <a:t> describes how losing the anticipation that grasping </a:t>
            </a:r>
            <a:r>
              <a:rPr lang="en-US" i="1" baseline="0" dirty="0" smtClean="0"/>
              <a:t>can</a:t>
            </a:r>
            <a:r>
              <a:rPr lang="en-US" i="0" baseline="0" dirty="0" smtClean="0"/>
              <a:t> offer can actually sometimes leave to a very boring experience.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16</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developing a meaningful relationship with the artifact is finding a place for it. This might mean a place in your schedule, or a place among the other artifacts you used. Participants need to find the right fit between the artifact and their own needs. If they didn’t, then the artifact wasn’t used very seriously and did not seem to have much of an impact on the participants.</a:t>
            </a:r>
          </a:p>
          <a:p>
            <a:endParaRPr lang="en-US" baseline="0" dirty="0" smtClean="0"/>
          </a:p>
          <a:p>
            <a:r>
              <a:rPr lang="en-US" baseline="0" dirty="0" smtClean="0"/>
              <a:t>Here the dimensions of opportunity to use came into play. Sometimes people could barely find time to use the artifact (sometimes not using it at all between sessions), and sometimes they could not stop using it, they would describe themselves being addicted. Alternatively, users could evaluate the artifact on whether or not it was a good fit for them at this current stage of their lives. Sometimes, even though they can see a value for it, when it gets down to actually using it—it doesn’t seem like quite the right fit.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17</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a:t>
            </a:r>
            <a:r>
              <a:rPr lang="en-US" baseline="0" dirty="0" smtClean="0"/>
              <a:t> originally started as some way to interact with his wife, turned out to be more complicated to work into the relationship than he originally thought.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18</a:t>
            </a:fld>
            <a:endParaRPr lang="en-US"/>
          </a:p>
        </p:txBody>
      </p:sp>
    </p:spTree>
    <p:extLst>
      <p:ext uri="{BB962C8B-B14F-4D97-AF65-F5344CB8AC3E}">
        <p14:creationId xmlns:p14="http://schemas.microsoft.com/office/powerpoint/2010/main" val="2593437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use of technology does not just increase our knowledge, but also enhances and augments the worlds (whether physical or digital) in which we live. Our access to information, our perception of the world around us, and the way we interact with these spaces will change when we become immersed in our artifact use. For example, when using a microscope to study some microscopic substance our attention transforms and narrows on any tasks we have in relation with understanding that microscopic substance.</a:t>
            </a:r>
          </a:p>
          <a:p>
            <a:endParaRPr lang="en-US" baseline="0" dirty="0" smtClean="0"/>
          </a:p>
          <a:p>
            <a:r>
              <a:rPr lang="en-US" baseline="0" dirty="0" smtClean="0"/>
              <a:t>Given though that this artifact gives us indirect/mediated access to a particular phenomenon in which we are interested, the artifact gains some amount of control over the situation. The perception of that control is one dimension of perceiving-in-use. This dimension defines the level of control someone believes they have over the device. The other dimension is that of the effectiveness/ineffectiveness of an artifact for delivering on it’s promise of functionality and it’s promise of such a transformation. If an artifact is claimed to be an outstanding tool for helping you create images such as Photoshop, but you have difficulty with the interface—then you will not have a high opinion of such a tool.</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19</a:t>
            </a:fld>
            <a:endParaRPr lang="en-US"/>
          </a:p>
        </p:txBody>
      </p:sp>
    </p:spTree>
    <p:extLst>
      <p:ext uri="{BB962C8B-B14F-4D97-AF65-F5344CB8AC3E}">
        <p14:creationId xmlns:p14="http://schemas.microsoft.com/office/powerpoint/2010/main" val="202480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shows how this participant how the artifact seemed very ineffective on the promise of delivering an entertaining experience. He was completing the study just because he was trying to help with the study, but he also felt a great deal of difficulty with completing the missions, missing one of the most important elements of how games like this work of understanding what you need to do, when, and where. As soon as the new patch came out, he had a great deal more control over these elements and as a result the game seemed to become more enjoyable in its own right and easier to play noting the change into an effective artifact.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20</a:t>
            </a:fld>
            <a:endParaRPr lang="en-US"/>
          </a:p>
        </p:txBody>
      </p:sp>
    </p:spTree>
    <p:extLst>
      <p:ext uri="{BB962C8B-B14F-4D97-AF65-F5344CB8AC3E}">
        <p14:creationId xmlns:p14="http://schemas.microsoft.com/office/powerpoint/2010/main" val="120289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F72F18-3E70-45E1-9605-0B44952E1BB9}"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important part of learning is making new knowledge from consolidated experience, but this is not necessarily a linear process. Often an individual must rectify inconsistencies between prior beliefs and new experiences. These experiences may contradict what a persons believes and so must make sense of what is happening in the experience.</a:t>
            </a:r>
          </a:p>
          <a:p>
            <a:endParaRPr lang="en-US" baseline="0" dirty="0" smtClean="0"/>
          </a:p>
          <a:p>
            <a:r>
              <a:rPr lang="en-US" sz="1200" kern="1200" dirty="0" smtClean="0">
                <a:solidFill>
                  <a:schemeClr val="tx1"/>
                </a:solidFill>
                <a:effectLst/>
                <a:latin typeface="+mn-lt"/>
                <a:ea typeface="+mn-ea"/>
                <a:cs typeface="+mn-cs"/>
              </a:rPr>
              <a:t>Participant 5 using the iPod believed that he needed to pay for an OS upgrade to</a:t>
            </a:r>
            <a:r>
              <a:rPr lang="en-US" sz="1200" kern="1200" baseline="0" dirty="0" smtClean="0">
                <a:solidFill>
                  <a:schemeClr val="tx1"/>
                </a:solidFill>
                <a:effectLst/>
                <a:latin typeface="+mn-lt"/>
                <a:ea typeface="+mn-ea"/>
                <a:cs typeface="+mn-cs"/>
              </a:rPr>
              <a:t> download all apps</a:t>
            </a:r>
            <a:r>
              <a:rPr lang="en-US" sz="1200" kern="1200" dirty="0" smtClean="0">
                <a:solidFill>
                  <a:schemeClr val="tx1"/>
                </a:solidFill>
                <a:effectLst/>
                <a:latin typeface="+mn-lt"/>
                <a:ea typeface="+mn-ea"/>
                <a:cs typeface="+mn-cs"/>
              </a:rPr>
              <a:t>. What he learned during the second session was that he was looking previously only at apps designed for this new upgrade. Once he realized this, he realized that the problem he faced was different than he thought. This could be called simply a misconception, but at the same time, this assumption was made possible because of the readily accessible nature of content through the app store, which only differentiated between apps that were free and apps that cost money, not between different </a:t>
            </a:r>
            <a:r>
              <a:rPr lang="en-US" sz="1200" kern="1200" dirty="0" err="1" smtClean="0">
                <a:solidFill>
                  <a:schemeClr val="tx1"/>
                </a:solidFill>
                <a:effectLst/>
                <a:latin typeface="+mn-lt"/>
                <a:ea typeface="+mn-ea"/>
                <a:cs typeface="+mn-cs"/>
              </a:rPr>
              <a:t>firmwares</a:t>
            </a:r>
            <a:r>
              <a:rPr lang="en-US" sz="1200" kern="1200" dirty="0" smtClean="0">
                <a:solidFill>
                  <a:schemeClr val="tx1"/>
                </a:solidFill>
                <a:effectLst/>
                <a:latin typeface="+mn-lt"/>
                <a:ea typeface="+mn-ea"/>
                <a:cs typeface="+mn-cs"/>
              </a:rPr>
              <a:t> of iPods.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dimensions here are the clarity</a:t>
            </a:r>
            <a:r>
              <a:rPr lang="en-US" sz="1200" kern="1200" baseline="0" dirty="0" smtClean="0">
                <a:solidFill>
                  <a:schemeClr val="tx1"/>
                </a:solidFill>
                <a:effectLst/>
                <a:latin typeface="+mn-lt"/>
                <a:ea typeface="+mn-ea"/>
                <a:cs typeface="+mn-cs"/>
              </a:rPr>
              <a:t> of an experience and whether an experience makes sense. This can largely be dependent on prior experience and reconciling new experiences with old experiences. The second dimension is the complexity has to do with how deep or shallow (simple or complex) an artifact is. The more you learn often times, it seems like there is more to discover.</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21</a:t>
            </a:fld>
            <a:endParaRPr lang="en-US"/>
          </a:p>
        </p:txBody>
      </p:sp>
    </p:spTree>
    <p:extLst>
      <p:ext uri="{BB962C8B-B14F-4D97-AF65-F5344CB8AC3E}">
        <p14:creationId xmlns:p14="http://schemas.microsoft.com/office/powerpoint/2010/main" val="260950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 need to pull another part of this interview—let’s look thi</a:t>
            </a:r>
            <a:r>
              <a:rPr lang="en-US" baseline="0" dirty="0" smtClean="0"/>
              <a:t>s up—also need to fix this in chapter 4.</a:t>
            </a:r>
            <a:endParaRPr lang="en-US" dirty="0" smtClean="0"/>
          </a:p>
          <a:p>
            <a:endParaRPr lang="en-US" dirty="0" smtClean="0"/>
          </a:p>
          <a:p>
            <a:r>
              <a:rPr lang="en-US" dirty="0" smtClean="0"/>
              <a:t>This example describes</a:t>
            </a:r>
            <a:r>
              <a:rPr lang="en-US" baseline="0" dirty="0" smtClean="0"/>
              <a:t> how one player took his experience and tried to help others learn how to use the game. There is a component of sharing information here, but this social relationship (teaching relationship) can also be instrumental in making it hard for people to leave the game. Players of a game like this start to feel committed to their guild as a result of what they can uniquely bring to how a guild works. He also reveals how he realized that something else was going on in the game, referring to the auction house. He relates that to his experience using eBay.</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22</a:t>
            </a:fld>
            <a:endParaRPr lang="en-US"/>
          </a:p>
        </p:txBody>
      </p:sp>
    </p:spTree>
    <p:extLst>
      <p:ext uri="{BB962C8B-B14F-4D97-AF65-F5344CB8AC3E}">
        <p14:creationId xmlns:p14="http://schemas.microsoft.com/office/powerpoint/2010/main" val="120289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Designer’s Dimension—that which designer’s control</a:t>
            </a:r>
          </a:p>
          <a:p>
            <a:endParaRPr lang="en-US" dirty="0" smtClean="0"/>
          </a:p>
          <a:p>
            <a:r>
              <a:rPr lang="en-US" dirty="0" smtClean="0"/>
              <a:t>Functions—How an</a:t>
            </a:r>
            <a:r>
              <a:rPr lang="en-US" baseline="0" dirty="0" smtClean="0"/>
              <a:t> artifact functions</a:t>
            </a:r>
            <a:endParaRPr lang="en-US" dirty="0" smtClean="0"/>
          </a:p>
          <a:p>
            <a:r>
              <a:rPr lang="en-US" dirty="0" smtClean="0"/>
              <a:t>Resources—Media that is instructive or meant to be used in the context of use (manual, help menu, tutorials, just-in-time help, metaphors)</a:t>
            </a:r>
          </a:p>
          <a:p>
            <a:r>
              <a:rPr lang="en-US" dirty="0" smtClean="0"/>
              <a:t>Suggested Use—Officially supported ways of using an artifact</a:t>
            </a:r>
          </a:p>
          <a:p>
            <a:r>
              <a:rPr lang="en-US" dirty="0" smtClean="0"/>
              <a:t>Environment—Space of possibility enacted</a:t>
            </a:r>
            <a:r>
              <a:rPr lang="en-US" baseline="0" dirty="0" smtClean="0"/>
              <a:t> by an interface</a:t>
            </a:r>
            <a:endParaRPr lang="en-US" dirty="0" smtClean="0"/>
          </a:p>
          <a:p>
            <a:r>
              <a:rPr lang="en-US" dirty="0" smtClean="0"/>
              <a:t>Artifact Intention—Meaning</a:t>
            </a:r>
            <a:r>
              <a:rPr lang="en-US" baseline="0" dirty="0" smtClean="0"/>
              <a:t> of an artifact as it is used, shaped by “scripts” embedded into artifact by designer</a:t>
            </a:r>
            <a:endParaRPr lang="en-US" dirty="0" smtClean="0"/>
          </a:p>
          <a:p>
            <a:r>
              <a:rPr lang="en-US" dirty="0" smtClean="0"/>
              <a:t>Situations—Learning</a:t>
            </a:r>
            <a:r>
              <a:rPr lang="en-US" baseline="0" dirty="0" smtClean="0"/>
              <a:t> opportunities in use</a:t>
            </a:r>
            <a:endParaRPr lang="en-US" dirty="0" smtClean="0"/>
          </a:p>
          <a:p>
            <a:endParaRPr lang="en-US" dirty="0" smtClean="0"/>
          </a:p>
          <a:p>
            <a:r>
              <a:rPr lang="en-US" dirty="0" smtClean="0"/>
              <a:t>User’s Dimension—That which the user control’s over and which a designer only has indirect access to</a:t>
            </a:r>
          </a:p>
          <a:p>
            <a:endParaRPr lang="en-US" dirty="0" smtClean="0"/>
          </a:p>
          <a:p>
            <a:r>
              <a:rPr lang="en-US" dirty="0" smtClean="0"/>
              <a:t>Needs &amp; Desires—What a user needs and wants from an artifact</a:t>
            </a:r>
          </a:p>
          <a:p>
            <a:r>
              <a:rPr lang="en-US" dirty="0" smtClean="0"/>
              <a:t>Shortcuts</a:t>
            </a:r>
            <a:r>
              <a:rPr lang="en-US" baseline="0" dirty="0" smtClean="0"/>
              <a:t> &amp; Workarounds—Understanding of an artifact acquired through use, where user does not quite understand why something works or doesn’t, but user comes up with own way of accomplishing use</a:t>
            </a:r>
          </a:p>
          <a:p>
            <a:r>
              <a:rPr lang="en-US" baseline="0" dirty="0" smtClean="0"/>
              <a:t>Appropriated Use—describes how a user uses an artifact (whether the designer intended it or not)</a:t>
            </a:r>
          </a:p>
          <a:p>
            <a:r>
              <a:rPr lang="en-US" baseline="0" dirty="0" smtClean="0"/>
              <a:t>Skills &amp; Competencies—what a user brings to bear when using an artifact, what they can do with the artifact</a:t>
            </a:r>
          </a:p>
          <a:p>
            <a:r>
              <a:rPr lang="en-US" baseline="0" dirty="0" smtClean="0"/>
              <a:t>User Intention—the personally meaningful relationships that a user has with the artifact</a:t>
            </a:r>
          </a:p>
          <a:p>
            <a:r>
              <a:rPr lang="en-US" baseline="0" dirty="0" smtClean="0"/>
              <a:t>Experiences—Culmination of internal feelings and external interaction with the artifact in learning.</a:t>
            </a:r>
          </a:p>
          <a:p>
            <a:endParaRPr lang="en-US" baseline="0" dirty="0" smtClean="0"/>
          </a:p>
          <a:p>
            <a:endParaRPr lang="en-US" baseline="0" dirty="0" smtClean="0"/>
          </a:p>
          <a:p>
            <a:r>
              <a:rPr lang="en-US" baseline="0" dirty="0" smtClean="0"/>
              <a:t>Tutorials</a:t>
            </a:r>
          </a:p>
          <a:p>
            <a:endParaRPr lang="en-US" baseline="0" dirty="0" smtClean="0"/>
          </a:p>
          <a:p>
            <a:r>
              <a:rPr lang="en-US" sz="1200" b="1" kern="1200" dirty="0" smtClean="0">
                <a:solidFill>
                  <a:schemeClr val="tx1"/>
                </a:solidFill>
                <a:effectLst/>
                <a:latin typeface="+mn-lt"/>
                <a:ea typeface="+mn-ea"/>
                <a:cs typeface="+mn-cs"/>
              </a:rPr>
              <a:t> Needs-Functions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should be much easier to pick up, try out, evaluate, and move on to a new activity and should be easy to integrate into an overall process of use.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Resources-Workarounds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Tutorials are part of a rich ecology of resources that support the learning experience. Tutorials are often the easiest way to get involved with these resources; for</a:t>
            </a:r>
            <a:r>
              <a:rPr lang="en-US" sz="1200" kern="1200" baseline="0" dirty="0" smtClean="0">
                <a:solidFill>
                  <a:schemeClr val="tx1"/>
                </a:solidFill>
                <a:effectLst/>
                <a:latin typeface="+mn-lt"/>
                <a:ea typeface="+mn-ea"/>
                <a:cs typeface="+mn-cs"/>
              </a:rPr>
              <a:t> example, they are a great way to start becoming involved with </a:t>
            </a:r>
            <a:r>
              <a:rPr lang="en-US" sz="1200" kern="1200" dirty="0" smtClean="0">
                <a:solidFill>
                  <a:schemeClr val="tx1"/>
                </a:solidFill>
                <a:effectLst/>
                <a:latin typeface="+mn-lt"/>
                <a:ea typeface="+mn-ea"/>
                <a:cs typeface="+mn-cs"/>
              </a:rPr>
              <a:t>online communities founded around an artifact. A clear line between how a tutorial is organized and how the user uses the artifact must be easy to see for user.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Suggested</a:t>
            </a:r>
            <a:r>
              <a:rPr lang="en-US" sz="1200" b="1" kern="1200" baseline="0" dirty="0" smtClean="0">
                <a:solidFill>
                  <a:schemeClr val="tx1"/>
                </a:solidFill>
                <a:effectLst/>
                <a:latin typeface="+mn-lt"/>
                <a:ea typeface="+mn-ea"/>
                <a:cs typeface="+mn-cs"/>
              </a:rPr>
              <a:t> Use-Appropriated Use </a:t>
            </a:r>
            <a:r>
              <a:rPr lang="en-US" sz="1200" kern="1200" dirty="0" smtClean="0">
                <a:solidFill>
                  <a:schemeClr val="tx1"/>
                </a:solidFill>
                <a:effectLst/>
                <a:latin typeface="+mn-lt"/>
                <a:ea typeface="+mn-ea"/>
                <a:cs typeface="+mn-cs"/>
              </a:rPr>
              <a:t>Tutorials are a teaching opportunity with a hands-on approach to learning an interface as opposed to manuals or help files. The relationship that a user forms as a result of tutorial will shape the concept of use for the user, but it will not determine it. It must provide step-by-step</a:t>
            </a:r>
            <a:r>
              <a:rPr lang="en-US" sz="1200" kern="1200" baseline="0" dirty="0" smtClean="0">
                <a:solidFill>
                  <a:schemeClr val="tx1"/>
                </a:solidFill>
                <a:effectLst/>
                <a:latin typeface="+mn-lt"/>
                <a:ea typeface="+mn-ea"/>
                <a:cs typeface="+mn-cs"/>
              </a:rPr>
              <a:t> instructions but also allow for open-ended exploration.</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Environment-Skills </a:t>
            </a:r>
            <a:r>
              <a:rPr lang="en-US" sz="1200" kern="1200" dirty="0" smtClean="0">
                <a:solidFill>
                  <a:schemeClr val="tx1"/>
                </a:solidFill>
                <a:effectLst/>
                <a:latin typeface="+mn-lt"/>
                <a:ea typeface="+mn-ea"/>
                <a:cs typeface="+mn-cs"/>
              </a:rPr>
              <a:t>Tutorials are made in this way to focus on the instructive capacity of the tutorial and to draw the user’s attention to important elements. The ability to complete a tutorial may have an impact on a user’s self-efficacy and ability to use the artifact.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Artifact-User</a:t>
            </a:r>
            <a:r>
              <a:rPr lang="en-US" sz="1200" b="1" kern="1200" baseline="0" dirty="0" smtClean="0">
                <a:solidFill>
                  <a:schemeClr val="tx1"/>
                </a:solidFill>
                <a:effectLst/>
                <a:latin typeface="+mn-lt"/>
                <a:ea typeface="+mn-ea"/>
                <a:cs typeface="+mn-cs"/>
              </a:rPr>
              <a:t> Meaning </a:t>
            </a:r>
            <a:r>
              <a:rPr lang="en-US" sz="1200" kern="1200" dirty="0" smtClean="0">
                <a:solidFill>
                  <a:schemeClr val="tx1"/>
                </a:solidFill>
                <a:effectLst/>
                <a:latin typeface="+mn-lt"/>
                <a:ea typeface="+mn-ea"/>
                <a:cs typeface="+mn-cs"/>
              </a:rPr>
              <a:t>Tutorials should be similar enough to the artifact in form to orient the user in how to use the artifact, but should also transform the user in their understanding of what is possible and how that possibility can be realized.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Situations-Experiences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Users have many different perspectives that they will approach using a tutorial for. Maybe as</a:t>
            </a:r>
            <a:r>
              <a:rPr lang="en-US" sz="1200" kern="1200" baseline="0" dirty="0" smtClean="0">
                <a:solidFill>
                  <a:schemeClr val="tx1"/>
                </a:solidFill>
                <a:effectLst/>
                <a:latin typeface="+mn-lt"/>
                <a:ea typeface="+mn-ea"/>
                <a:cs typeface="+mn-cs"/>
              </a:rPr>
              <a:t> an </a:t>
            </a:r>
            <a:r>
              <a:rPr lang="en-US" sz="1200" kern="1200" dirty="0" smtClean="0">
                <a:solidFill>
                  <a:schemeClr val="tx1"/>
                </a:solidFill>
                <a:effectLst/>
                <a:latin typeface="+mn-lt"/>
                <a:ea typeface="+mn-ea"/>
                <a:cs typeface="+mn-cs"/>
              </a:rPr>
              <a:t>introduction to the artifact, they are at their wits end looking for help, or they are interested in casually expanding their knowledge of a system. This means that tutorials must empower the user “with ease” regardless of their level of experience and perspective.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E256C-034B-44A0-9B7F-0AE3EC697964}" type="slidenum">
              <a:rPr lang="en-US" smtClean="0"/>
              <a:t>23</a:t>
            </a:fld>
            <a:endParaRPr lang="en-US"/>
          </a:p>
        </p:txBody>
      </p:sp>
    </p:spTree>
    <p:extLst>
      <p:ext uri="{BB962C8B-B14F-4D97-AF65-F5344CB8AC3E}">
        <p14:creationId xmlns:p14="http://schemas.microsoft.com/office/powerpoint/2010/main" val="904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talked</a:t>
            </a:r>
            <a:r>
              <a:rPr lang="en-US" baseline="0" dirty="0" smtClean="0"/>
              <a:t> at length about the other two, but I also want to talk about the benefits and limitations of the experiential approach.</a:t>
            </a:r>
          </a:p>
          <a:p>
            <a:endParaRPr lang="en-US" baseline="0" dirty="0" smtClean="0"/>
          </a:p>
          <a:p>
            <a:r>
              <a:rPr lang="en-US" baseline="0" dirty="0" smtClean="0"/>
              <a:t>It is a perspective in use in HCI/interaction design currently, but as far as I could find in the literature it has never been applied to how people learn how to use interactive artifacts.</a:t>
            </a:r>
          </a:p>
          <a:p>
            <a:endParaRPr lang="en-US" baseline="0" dirty="0" smtClean="0"/>
          </a:p>
          <a:p>
            <a:r>
              <a:rPr lang="en-US" baseline="0" dirty="0" smtClean="0"/>
              <a:t>Allows for the examination and analysis of deep, latent, intentional structures and relationships that emerge through use.</a:t>
            </a:r>
          </a:p>
          <a:p>
            <a:endParaRPr lang="en-US" baseline="0" dirty="0" smtClean="0"/>
          </a:p>
          <a:p>
            <a:r>
              <a:rPr lang="en-US" baseline="0" dirty="0" smtClean="0"/>
              <a:t>Allows for the co-construction of knowledge and meaning between researcher and subject </a:t>
            </a:r>
            <a:r>
              <a:rPr lang="en-US" baseline="0" dirty="0" err="1" smtClean="0"/>
              <a:t>intersubjectively</a:t>
            </a:r>
            <a:r>
              <a:rPr lang="en-US" baseline="0" dirty="0" smtClean="0"/>
              <a:t>. Users can share their meaning with the researcher and the researcher can then also share their understanding back with the user either aligning or not with their experience.</a:t>
            </a:r>
          </a:p>
          <a:p>
            <a:endParaRPr lang="en-US" baseline="0" dirty="0" smtClean="0"/>
          </a:p>
          <a:p>
            <a:r>
              <a:rPr lang="en-US" baseline="0" dirty="0" smtClean="0"/>
              <a:t>Limitations:</a:t>
            </a:r>
          </a:p>
          <a:p>
            <a:endParaRPr lang="en-US" baseline="0" dirty="0" smtClean="0"/>
          </a:p>
          <a:p>
            <a:r>
              <a:rPr lang="en-US" baseline="0" dirty="0" smtClean="0"/>
              <a:t>It works with subjectivity (albeit in an objective way), because of the focus on experience. This means this can limit the generalizability of this perspective as much as other perspectives might be able to account for.</a:t>
            </a:r>
          </a:p>
          <a:p>
            <a:endParaRPr lang="en-US" baseline="0" dirty="0" smtClean="0"/>
          </a:p>
          <a:p>
            <a:r>
              <a:rPr lang="en-US" baseline="0" dirty="0" smtClean="0"/>
              <a:t>It is very high in its resource consumption. Often, we need to allow for a broad length of time to pass, we often want to collect a broad array of experiences and this could be more time consuming both in terms of study implementation and analysis than other approaches even if experiential studies are not longitudinal. This makes this approach difficult to do in practice. Researchers in this approach must have a level of experience with this methodology to use it effectively. This could be said of any approach, but while there are many researchers competent in methods of survey research and experimental research, there are far less who can effectively perform ethnography or phenomenology.</a:t>
            </a:r>
          </a:p>
          <a:p>
            <a:endParaRPr lang="en-US" baseline="0" dirty="0" smtClean="0"/>
          </a:p>
          <a:p>
            <a:r>
              <a:rPr lang="en-US" baseline="0" dirty="0" smtClean="0"/>
              <a:t>Nonetheless, it offers a unique insight into the learning experience and should have a place amongst the different perspectives mentioned earlier.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24</a:t>
            </a:fld>
            <a:endParaRPr lang="en-US"/>
          </a:p>
        </p:txBody>
      </p:sp>
    </p:spTree>
    <p:extLst>
      <p:ext uri="{BB962C8B-B14F-4D97-AF65-F5344CB8AC3E}">
        <p14:creationId xmlns:p14="http://schemas.microsoft.com/office/powerpoint/2010/main" val="2979273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study, a certain base level of comfort aids users both in learning something new about an artifact and in deepening their relationship with the artifact. An experimental approach coupled with a battery of questions on the users level of comfort, confidence in their abilities, and familiarity with an artifact could help identify the roles these factors play.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Focus on users own artifacts as opposed to the one I give them, even if they were motivated to learn and use them. Are there any differences? Was this study too</a:t>
            </a:r>
            <a:r>
              <a:rPr lang="en-US" sz="1200" kern="1200" baseline="0" dirty="0" smtClean="0">
                <a:solidFill>
                  <a:schemeClr val="tx1"/>
                </a:solidFill>
                <a:effectLst/>
                <a:latin typeface="+mn-lt"/>
                <a:ea typeface="+mn-ea"/>
                <a:cs typeface="+mn-cs"/>
              </a:rPr>
              <a:t> artificial?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role they played in the study was mentioned most frequently when users explained why they did not find much use for the artifacts in the study. Also, there could possibly some unmentioned positive influence that other artifacts have in the use of a particular artifact.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look further into what tools and techniques designers have to address situations of </a:t>
            </a:r>
            <a:r>
              <a:rPr lang="en-US" sz="1200" i="1" kern="1200" dirty="0" smtClean="0">
                <a:solidFill>
                  <a:schemeClr val="tx1"/>
                </a:solidFill>
                <a:effectLst/>
                <a:latin typeface="+mn-lt"/>
                <a:ea typeface="+mn-ea"/>
                <a:cs typeface="+mn-cs"/>
              </a:rPr>
              <a:t>learning-in-use </a:t>
            </a:r>
            <a:r>
              <a:rPr lang="en-US" sz="1200" i="0" kern="1200" dirty="0" smtClean="0">
                <a:solidFill>
                  <a:schemeClr val="tx1"/>
                </a:solidFill>
                <a:effectLst/>
                <a:latin typeface="+mn-lt"/>
                <a:ea typeface="+mn-ea"/>
                <a:cs typeface="+mn-cs"/>
              </a:rPr>
              <a:t>given</a:t>
            </a:r>
            <a:r>
              <a:rPr lang="en-US" sz="1200" i="0" kern="1200" baseline="0" dirty="0" smtClean="0">
                <a:solidFill>
                  <a:schemeClr val="tx1"/>
                </a:solidFill>
                <a:effectLst/>
                <a:latin typeface="+mn-lt"/>
                <a:ea typeface="+mn-ea"/>
                <a:cs typeface="+mn-cs"/>
              </a:rPr>
              <a:t> they can only effect it indirectly</a:t>
            </a:r>
            <a:r>
              <a:rPr lang="en-US" sz="1200" kern="1200" dirty="0" smtClean="0">
                <a:solidFill>
                  <a:schemeClr val="tx1"/>
                </a:solidFill>
                <a:effectLst/>
                <a:latin typeface="+mn-lt"/>
                <a:ea typeface="+mn-ea"/>
                <a:cs typeface="+mn-cs"/>
              </a:rPr>
              <a:t>. How does it relate to the tools and techniques to address situations of learning as knowledge acquisition? What are the implications for trying to influence the way users </a:t>
            </a:r>
            <a:r>
              <a:rPr lang="en-US" sz="1200" i="1" kern="1200" dirty="0" smtClean="0">
                <a:solidFill>
                  <a:schemeClr val="tx1"/>
                </a:solidFill>
                <a:effectLst/>
                <a:latin typeface="+mn-lt"/>
                <a:ea typeface="+mn-ea"/>
                <a:cs typeface="+mn-cs"/>
              </a:rPr>
              <a:t>learn-in-use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25</a:t>
            </a:fld>
            <a:endParaRPr lang="en-US"/>
          </a:p>
        </p:txBody>
      </p:sp>
    </p:spTree>
    <p:extLst>
      <p:ext uri="{BB962C8B-B14F-4D97-AF65-F5344CB8AC3E}">
        <p14:creationId xmlns:p14="http://schemas.microsoft.com/office/powerpoint/2010/main" val="85016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two:</a:t>
            </a:r>
          </a:p>
          <a:p>
            <a:endParaRPr lang="en-US" baseline="0" dirty="0" smtClean="0"/>
          </a:p>
          <a:p>
            <a:r>
              <a:rPr lang="en-US" baseline="0" dirty="0" smtClean="0"/>
              <a:t>How does social media permit the distribution of, dissemination of, and forum for learning and shared, </a:t>
            </a:r>
            <a:r>
              <a:rPr lang="en-US" baseline="0" dirty="0" err="1" smtClean="0"/>
              <a:t>intersubjective</a:t>
            </a:r>
            <a:r>
              <a:rPr lang="en-US" baseline="0" dirty="0" smtClean="0"/>
              <a:t> social experience?</a:t>
            </a:r>
          </a:p>
          <a:p>
            <a:endParaRPr lang="en-US" baseline="0" dirty="0" smtClean="0"/>
          </a:p>
          <a:p>
            <a:r>
              <a:rPr lang="en-US" baseline="0" dirty="0" smtClean="0"/>
              <a:t>How can games be used to make learning or information dissemination meaningful?</a:t>
            </a:r>
          </a:p>
          <a:p>
            <a:r>
              <a:rPr lang="en-US" baseline="0" dirty="0" smtClean="0"/>
              <a:t/>
            </a:r>
            <a:br>
              <a:rPr lang="en-US" baseline="0" dirty="0" smtClean="0"/>
            </a:br>
            <a:r>
              <a:rPr lang="en-US" baseline="0" dirty="0" smtClean="0"/>
              <a:t>How do games become so engaging?</a:t>
            </a:r>
          </a:p>
        </p:txBody>
      </p:sp>
      <p:sp>
        <p:nvSpPr>
          <p:cNvPr id="4" name="Slide Number Placeholder 3"/>
          <p:cNvSpPr>
            <a:spLocks noGrp="1"/>
          </p:cNvSpPr>
          <p:nvPr>
            <p:ph type="sldNum" sz="quarter" idx="10"/>
          </p:nvPr>
        </p:nvSpPr>
        <p:spPr/>
        <p:txBody>
          <a:bodyPr/>
          <a:lstStyle/>
          <a:p>
            <a:fld id="{F80E256C-034B-44A0-9B7F-0AE3EC697964}" type="slidenum">
              <a:rPr lang="en-US" smtClean="0"/>
              <a:t>26</a:t>
            </a:fld>
            <a:endParaRPr lang="en-US"/>
          </a:p>
        </p:txBody>
      </p:sp>
    </p:spTree>
    <p:extLst>
      <p:ext uri="{BB962C8B-B14F-4D97-AF65-F5344CB8AC3E}">
        <p14:creationId xmlns:p14="http://schemas.microsoft.com/office/powerpoint/2010/main" val="105174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30</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31</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32</a:t>
            </a:fld>
            <a:endParaRPr lang="en-US"/>
          </a:p>
        </p:txBody>
      </p:sp>
    </p:spTree>
    <p:extLst>
      <p:ext uri="{BB962C8B-B14F-4D97-AF65-F5344CB8AC3E}">
        <p14:creationId xmlns:p14="http://schemas.microsoft.com/office/powerpoint/2010/main" val="74598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this first question has been dealt with extensively in HCI. But I aim to take this in a renewed direction basing this direction on how users derive meaning and value in an artifact as part of the grounds</a:t>
            </a:r>
            <a:r>
              <a:rPr lang="en-US" baseline="0" dirty="0" smtClean="0"/>
              <a:t> by which learning takes place.</a:t>
            </a:r>
          </a:p>
          <a:p>
            <a:endParaRPr lang="en-US" baseline="0" dirty="0" smtClean="0"/>
          </a:p>
          <a:p>
            <a:r>
              <a:rPr lang="en-US" baseline="0" dirty="0" smtClean="0"/>
              <a:t>The second question starts to address some of the factors both internal and external that I aimed to understand in the context of the learning experience and their influence. I was also open to new factors to emerge in importance.</a:t>
            </a:r>
          </a:p>
          <a:p>
            <a:endParaRPr lang="en-US" baseline="0" dirty="0" smtClean="0"/>
          </a:p>
          <a:p>
            <a:r>
              <a:rPr lang="en-US" baseline="0" dirty="0" smtClean="0"/>
              <a:t>This third question sought to understand how those individual negotiations that a user must make with the artifact will over time shift a user through various local maxima and </a:t>
            </a:r>
            <a:r>
              <a:rPr lang="en-US" baseline="0" dirty="0" err="1" smtClean="0"/>
              <a:t>minimas</a:t>
            </a:r>
            <a:r>
              <a:rPr lang="en-US" baseline="0" dirty="0" smtClean="0"/>
              <a:t> of use and experience. This question anticipates to some extent the shifting external factors in a person’s life, the internal factors such as goals and motivations, and the </a:t>
            </a:r>
            <a:r>
              <a:rPr lang="en-US" baseline="0" dirty="0" err="1" smtClean="0"/>
              <a:t>multistability</a:t>
            </a:r>
            <a:r>
              <a:rPr lang="en-US" baseline="0" dirty="0" smtClean="0"/>
              <a:t> of experience.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33</a:t>
            </a:fld>
            <a:endParaRPr lang="en-US"/>
          </a:p>
        </p:txBody>
      </p:sp>
    </p:spTree>
    <p:extLst>
      <p:ext uri="{BB962C8B-B14F-4D97-AF65-F5344CB8AC3E}">
        <p14:creationId xmlns:p14="http://schemas.microsoft.com/office/powerpoint/2010/main" val="181691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F72F18-3E70-45E1-9605-0B44952E1BB9}"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F72F18-3E70-45E1-9605-0B44952E1BB9}"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D26097-ADB5-441A-AF07-BFCC9D98759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5000"/>
              <a:buFont typeface="Courier New" pitchFamily="49" charset="0"/>
              <a:buChar char="o"/>
            </a:pPr>
            <a:r>
              <a:rPr lang="en-US" dirty="0" smtClean="0"/>
              <a:t>Learning: typically</a:t>
            </a:r>
          </a:p>
          <a:p>
            <a:pPr lvl="1">
              <a:buSzPct val="105000"/>
              <a:buFont typeface="Courier New" pitchFamily="49" charset="0"/>
              <a:buChar char="o"/>
            </a:pPr>
            <a:r>
              <a:rPr lang="en-US" dirty="0" smtClean="0"/>
              <a:t>Knowledge acquisition</a:t>
            </a:r>
          </a:p>
          <a:p>
            <a:pPr lvl="1">
              <a:buSzPct val="105000"/>
              <a:buFont typeface="Courier New" pitchFamily="49" charset="0"/>
              <a:buChar char="o"/>
            </a:pPr>
            <a:r>
              <a:rPr lang="en-US" dirty="0" smtClean="0"/>
              <a:t>Scope deals only when system is novel</a:t>
            </a:r>
          </a:p>
          <a:p>
            <a:pPr lvl="1">
              <a:buSzPct val="105000"/>
              <a:buFont typeface="Courier New" pitchFamily="49" charset="0"/>
              <a:buChar char="o"/>
            </a:pPr>
            <a:r>
              <a:rPr lang="en-US" dirty="0" smtClean="0"/>
              <a:t>Learning Situation</a:t>
            </a:r>
          </a:p>
          <a:p>
            <a:pPr>
              <a:buSzPct val="105000"/>
              <a:buFont typeface="Courier New" pitchFamily="49" charset="0"/>
              <a:buChar char="o"/>
            </a:pPr>
            <a:r>
              <a:rPr lang="en-US" dirty="0" smtClean="0"/>
              <a:t>Questions this approach does not answer:</a:t>
            </a:r>
          </a:p>
          <a:p>
            <a:pPr lvl="1">
              <a:buSzPct val="105000"/>
              <a:buFont typeface="Courier New" pitchFamily="49" charset="0"/>
              <a:buChar char="o"/>
            </a:pPr>
            <a:r>
              <a:rPr lang="en-US" dirty="0" smtClean="0"/>
              <a:t>Evolving relationship with artifact (how meaning and value is derived</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7</a:t>
            </a:fld>
            <a:endParaRPr lang="en-US"/>
          </a:p>
        </p:txBody>
      </p:sp>
    </p:spTree>
    <p:extLst>
      <p:ext uri="{BB962C8B-B14F-4D97-AF65-F5344CB8AC3E}">
        <p14:creationId xmlns:p14="http://schemas.microsoft.com/office/powerpoint/2010/main" val="423593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Background:</a:t>
            </a:r>
          </a:p>
          <a:p>
            <a:pPr marL="171450" indent="-171450">
              <a:buFont typeface="Arial" pitchFamily="34" charset="0"/>
              <a:buChar char="•"/>
            </a:pPr>
            <a:r>
              <a:rPr lang="en-US" sz="1200" kern="1200" dirty="0" smtClean="0">
                <a:solidFill>
                  <a:schemeClr val="tx1"/>
                </a:solidFill>
                <a:effectLst/>
                <a:latin typeface="+mn-lt"/>
                <a:ea typeface="+mn-ea"/>
                <a:cs typeface="+mn-cs"/>
              </a:rPr>
              <a:t>I was given my iPod from</a:t>
            </a:r>
            <a:r>
              <a:rPr lang="en-US" sz="1200" kern="1200" baseline="0" dirty="0" smtClean="0">
                <a:solidFill>
                  <a:schemeClr val="tx1"/>
                </a:solidFill>
                <a:effectLst/>
                <a:latin typeface="+mn-lt"/>
                <a:ea typeface="+mn-ea"/>
                <a:cs typeface="+mn-cs"/>
              </a:rPr>
              <a:t> my brother in the summer of 2009.</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Before this, I did not have much </a:t>
            </a:r>
            <a:r>
              <a:rPr lang="en-US" sz="1200" i="1" kern="1200" dirty="0" smtClean="0">
                <a:solidFill>
                  <a:schemeClr val="tx1"/>
                </a:solidFill>
                <a:effectLst/>
                <a:latin typeface="+mn-lt"/>
                <a:ea typeface="+mn-ea"/>
                <a:cs typeface="+mn-cs"/>
              </a:rPr>
              <a:t>motivation</a:t>
            </a:r>
            <a:r>
              <a:rPr lang="en-US" sz="1200" kern="1200" dirty="0" smtClean="0">
                <a:solidFill>
                  <a:schemeClr val="tx1"/>
                </a:solidFill>
                <a:effectLst/>
                <a:latin typeface="+mn-lt"/>
                <a:ea typeface="+mn-ea"/>
                <a:cs typeface="+mn-cs"/>
              </a:rPr>
              <a:t> to own an iPod. </a:t>
            </a:r>
          </a:p>
          <a:p>
            <a:pPr marL="171450" indent="-171450">
              <a:buFont typeface="Arial" pitchFamily="34" charset="0"/>
              <a:buChar char="•"/>
            </a:pPr>
            <a:r>
              <a:rPr lang="en-US" sz="1200" i="0" kern="1200" dirty="0" smtClean="0">
                <a:solidFill>
                  <a:schemeClr val="tx1"/>
                </a:solidFill>
                <a:effectLst/>
                <a:latin typeface="+mn-lt"/>
                <a:ea typeface="+mn-ea"/>
                <a:cs typeface="+mn-cs"/>
              </a:rPr>
              <a:t>Given</a:t>
            </a:r>
            <a:r>
              <a:rPr lang="en-US" sz="1200" i="0" kern="1200" baseline="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opportunity</a:t>
            </a:r>
            <a:r>
              <a:rPr lang="en-US" sz="1200" kern="1200" dirty="0" smtClean="0">
                <a:solidFill>
                  <a:schemeClr val="tx1"/>
                </a:solidFill>
                <a:effectLst/>
                <a:latin typeface="+mn-lt"/>
                <a:ea typeface="+mn-ea"/>
                <a:cs typeface="+mn-cs"/>
              </a:rPr>
              <a:t> to buy it</a:t>
            </a:r>
            <a:r>
              <a:rPr lang="en-US" sz="1200" kern="1200" baseline="0" dirty="0" smtClean="0">
                <a:solidFill>
                  <a:schemeClr val="tx1"/>
                </a:solidFill>
                <a:effectLst/>
                <a:latin typeface="+mn-lt"/>
                <a:ea typeface="+mn-ea"/>
                <a:cs typeface="+mn-cs"/>
              </a:rPr>
              <a:t> cheaply, I realized there were other contexts (traveling, working out) in which I could use it more effectively than CDs.</a:t>
            </a:r>
          </a:p>
          <a:p>
            <a:pPr marL="171450" indent="-171450">
              <a:buFont typeface="Arial" pitchFamily="34" charset="0"/>
              <a:buChar char="•"/>
            </a:pPr>
            <a:r>
              <a:rPr lang="en-US" sz="1200" kern="1200" dirty="0" smtClean="0">
                <a:solidFill>
                  <a:schemeClr val="tx1"/>
                </a:solidFill>
                <a:effectLst/>
                <a:latin typeface="+mn-lt"/>
                <a:ea typeface="+mn-ea"/>
                <a:cs typeface="+mn-cs"/>
              </a:rPr>
              <a:t>I had a </a:t>
            </a:r>
            <a:r>
              <a:rPr lang="en-US" sz="1200" i="1" kern="1200" dirty="0" smtClean="0">
                <a:solidFill>
                  <a:schemeClr val="tx1"/>
                </a:solidFill>
                <a:effectLst/>
                <a:latin typeface="+mn-lt"/>
                <a:ea typeface="+mn-ea"/>
                <a:cs typeface="+mn-cs"/>
              </a:rPr>
              <a:t>prior experience</a:t>
            </a:r>
            <a:r>
              <a:rPr lang="en-US" sz="1200" kern="1200" dirty="0" smtClean="0">
                <a:solidFill>
                  <a:schemeClr val="tx1"/>
                </a:solidFill>
                <a:effectLst/>
                <a:latin typeface="+mn-lt"/>
                <a:ea typeface="+mn-ea"/>
                <a:cs typeface="+mn-cs"/>
              </a:rPr>
              <a:t> using both Apple products and iPods before, but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most familiar with Windows.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Negotiation:</a:t>
            </a:r>
          </a:p>
          <a:p>
            <a:pPr marL="171450" indent="-171450">
              <a:buFont typeface="Arial" pitchFamily="34" charset="0"/>
              <a:buChar char="•"/>
            </a:pPr>
            <a:r>
              <a:rPr lang="en-US" sz="1200" kern="1200" dirty="0" smtClean="0">
                <a:solidFill>
                  <a:schemeClr val="tx1"/>
                </a:solidFill>
                <a:effectLst/>
                <a:latin typeface="+mn-lt"/>
                <a:ea typeface="+mn-ea"/>
                <a:cs typeface="+mn-cs"/>
              </a:rPr>
              <a:t>There were well-defined procedures for ejecting the iPod before unplugging it</a:t>
            </a:r>
          </a:p>
          <a:p>
            <a:pPr marL="171450" indent="-171450">
              <a:buFont typeface="Arial" pitchFamily="34" charset="0"/>
              <a:buChar char="•"/>
            </a:pPr>
            <a:r>
              <a:rPr lang="en-US" sz="1200" kern="1200" dirty="0" smtClean="0">
                <a:solidFill>
                  <a:schemeClr val="tx1"/>
                </a:solidFill>
                <a:effectLst/>
                <a:latin typeface="+mn-lt"/>
                <a:ea typeface="+mn-ea"/>
                <a:cs typeface="+mn-cs"/>
              </a:rPr>
              <a:t>using the iPod only through iTunes to interact with devices by adding new music</a:t>
            </a:r>
          </a:p>
          <a:p>
            <a:pPr marL="628650" lvl="1" indent="-171450">
              <a:buFont typeface="Arial" pitchFamily="34" charset="0"/>
              <a:buChar char="•"/>
            </a:pPr>
            <a:r>
              <a:rPr lang="en-US" sz="1200" kern="1200" dirty="0" smtClean="0">
                <a:solidFill>
                  <a:schemeClr val="tx1"/>
                </a:solidFill>
                <a:effectLst/>
                <a:latin typeface="+mn-lt"/>
                <a:ea typeface="+mn-ea"/>
                <a:cs typeface="+mn-cs"/>
              </a:rPr>
              <a:t>Want to keep some songs my brother still had on</a:t>
            </a:r>
            <a:r>
              <a:rPr lang="en-US" sz="1200" kern="1200" baseline="0" dirty="0" smtClean="0">
                <a:solidFill>
                  <a:schemeClr val="tx1"/>
                </a:solidFill>
                <a:effectLst/>
                <a:latin typeface="+mn-lt"/>
                <a:ea typeface="+mn-ea"/>
                <a:cs typeface="+mn-cs"/>
              </a:rPr>
              <a:t> it, but I couldn’t</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Resetting</a:t>
            </a:r>
            <a:r>
              <a:rPr lang="en-US" sz="1200" kern="1200" baseline="0" dirty="0" smtClean="0">
                <a:solidFill>
                  <a:schemeClr val="tx1"/>
                </a:solidFill>
                <a:effectLst/>
                <a:latin typeface="+mn-lt"/>
                <a:ea typeface="+mn-ea"/>
                <a:cs typeface="+mn-cs"/>
              </a:rPr>
              <a:t> a frozen iPod,</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Easy to do a hard boot from most PCs for me, difficult to figure out how to do it on an iPod (not intuitive)</a:t>
            </a:r>
          </a:p>
          <a:p>
            <a:pPr marL="171450" lvl="0" indent="-171450">
              <a:buFont typeface="Arial" pitchFamily="34" charset="0"/>
              <a:buChar char="•"/>
            </a:pPr>
            <a:r>
              <a:rPr lang="en-US" sz="1200" kern="1200" baseline="0" dirty="0" smtClean="0">
                <a:solidFill>
                  <a:schemeClr val="tx1"/>
                </a:solidFill>
                <a:effectLst/>
                <a:latin typeface="+mn-lt"/>
                <a:ea typeface="+mn-ea"/>
                <a:cs typeface="+mn-cs"/>
              </a:rPr>
              <a:t>Realizing what content in iTunes was for my device</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This was something another participant had an issue with</a:t>
            </a:r>
          </a:p>
          <a:p>
            <a:pPr marL="628650" lvl="1" indent="-171450">
              <a:buFont typeface="Arial"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dirty="0" smtClean="0">
                <a:solidFill>
                  <a:schemeClr val="tx1"/>
                </a:solidFill>
                <a:effectLst/>
                <a:latin typeface="+mn-lt"/>
                <a:ea typeface="+mn-ea"/>
                <a:cs typeface="+mn-cs"/>
              </a:rPr>
              <a:t>But also, being teased by my wife because I was painstakingly adding cover art</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But it was something that I cared about doing.</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Forced me to change how I interacted with it and led to a rather contentious relationship </a:t>
            </a:r>
            <a:r>
              <a:rPr lang="en-US" sz="1200" i="1" kern="1200" dirty="0" smtClean="0">
                <a:solidFill>
                  <a:schemeClr val="tx1"/>
                </a:solidFill>
                <a:effectLst/>
                <a:latin typeface="+mn-lt"/>
                <a:ea typeface="+mn-ea"/>
                <a:cs typeface="+mn-cs"/>
              </a:rPr>
              <a:t>initially.</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Learning-in-use required a </a:t>
            </a:r>
            <a:r>
              <a:rPr lang="en-US" sz="1200" i="1" kern="1200" dirty="0" smtClean="0">
                <a:solidFill>
                  <a:schemeClr val="tx1"/>
                </a:solidFill>
                <a:effectLst/>
                <a:latin typeface="+mn-lt"/>
                <a:ea typeface="+mn-ea"/>
                <a:cs typeface="+mn-cs"/>
              </a:rPr>
              <a:t>re-orientation</a:t>
            </a:r>
            <a:r>
              <a:rPr lang="en-US" sz="1200" kern="1200" dirty="0" smtClean="0">
                <a:solidFill>
                  <a:schemeClr val="tx1"/>
                </a:solidFill>
                <a:effectLst/>
                <a:latin typeface="+mn-lt"/>
                <a:ea typeface="+mn-ea"/>
                <a:cs typeface="+mn-cs"/>
              </a:rPr>
              <a:t> of my own understanding and use of the artifact. </a:t>
            </a:r>
          </a:p>
          <a:p>
            <a:r>
              <a:rPr lang="en-US" sz="1200" kern="1200" dirty="0" smtClean="0">
                <a:solidFill>
                  <a:schemeClr val="tx1"/>
                </a:solidFill>
                <a:effectLst/>
                <a:latin typeface="+mn-lt"/>
                <a:ea typeface="+mn-ea"/>
                <a:cs typeface="+mn-cs"/>
              </a:rPr>
              <a:t>Eventually, I began to appreciate the centrality of music that iTunes afforded me without having to rely on tracking down CDs.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now have a </a:t>
            </a:r>
            <a:r>
              <a:rPr lang="en-US" sz="1200" i="1" kern="1200" dirty="0" smtClean="0">
                <a:solidFill>
                  <a:schemeClr val="tx1"/>
                </a:solidFill>
                <a:effectLst/>
                <a:latin typeface="+mn-lt"/>
                <a:ea typeface="+mn-ea"/>
                <a:cs typeface="+mn-cs"/>
              </a:rPr>
              <a:t>habituated style of interaction </a:t>
            </a:r>
            <a:r>
              <a:rPr lang="en-US" sz="1200" i="0" kern="1200" dirty="0" smtClean="0">
                <a:solidFill>
                  <a:schemeClr val="tx1"/>
                </a:solidFill>
                <a:effectLst/>
                <a:latin typeface="+mn-lt"/>
                <a:ea typeface="+mn-ea"/>
                <a:cs typeface="+mn-cs"/>
              </a:rPr>
              <a:t>with</a:t>
            </a:r>
            <a:r>
              <a:rPr lang="en-US" sz="1200" i="0" kern="1200" baseline="0" dirty="0" smtClean="0">
                <a:solidFill>
                  <a:schemeClr val="tx1"/>
                </a:solidFill>
                <a:effectLst/>
                <a:latin typeface="+mn-lt"/>
                <a:ea typeface="+mn-ea"/>
                <a:cs typeface="+mn-cs"/>
              </a:rPr>
              <a:t> the iPod</a:t>
            </a:r>
            <a:r>
              <a:rPr lang="en-US" sz="1200" kern="1200" dirty="0" smtClean="0">
                <a:solidFill>
                  <a:schemeClr val="tx1"/>
                </a:solidFill>
                <a:effectLst/>
                <a:latin typeface="+mn-lt"/>
                <a:ea typeface="+mn-ea"/>
                <a:cs typeface="+mn-cs"/>
              </a:rPr>
              <a:t>. Now, I do not have many problems that I need to resolve with the artifact on a daily basis. But at any time,</a:t>
            </a:r>
            <a:r>
              <a:rPr lang="en-US" sz="1200" kern="1200" baseline="0" dirty="0" smtClean="0">
                <a:solidFill>
                  <a:schemeClr val="tx1"/>
                </a:solidFill>
                <a:effectLst/>
                <a:latin typeface="+mn-lt"/>
                <a:ea typeface="+mn-ea"/>
                <a:cs typeface="+mn-cs"/>
              </a:rPr>
              <a:t> I may decided to learn something new about the device.</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8</a:t>
            </a:fld>
            <a:endParaRPr lang="en-US"/>
          </a:p>
        </p:txBody>
      </p:sp>
    </p:spTree>
    <p:extLst>
      <p:ext uri="{BB962C8B-B14F-4D97-AF65-F5344CB8AC3E}">
        <p14:creationId xmlns:p14="http://schemas.microsoft.com/office/powerpoint/2010/main" val="345360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800" dirty="0" err="1" smtClean="0"/>
              <a:t>Cogntivist</a:t>
            </a:r>
            <a:endParaRPr lang="en-US" sz="1800" dirty="0" smtClean="0"/>
          </a:p>
          <a:p>
            <a:pPr marL="171450" lvl="0" indent="-171450" rtl="0">
              <a:buFont typeface="Arial" pitchFamily="34" charset="0"/>
              <a:buChar char="•"/>
            </a:pPr>
            <a:r>
              <a:rPr lang="en-US" sz="1200" kern="1200" dirty="0" smtClean="0">
                <a:solidFill>
                  <a:schemeClr val="tx1"/>
                </a:solidFill>
                <a:effectLst/>
                <a:latin typeface="+mn-lt"/>
                <a:ea typeface="+mn-ea"/>
                <a:cs typeface="+mn-cs"/>
              </a:rPr>
              <a:t>Focuses on how knowledge is created from information in the environment; and how it is encoded, stored, and retrieved.</a:t>
            </a:r>
          </a:p>
          <a:p>
            <a:pPr marL="171450" lvl="0" indent="-171450">
              <a:buFont typeface="Arial" pitchFamily="34" charset="0"/>
              <a:buChar char="•"/>
            </a:pPr>
            <a:r>
              <a:rPr lang="en-US" sz="1200" kern="1200" dirty="0" smtClean="0">
                <a:solidFill>
                  <a:schemeClr val="tx1"/>
                </a:solidFill>
                <a:effectLst/>
                <a:latin typeface="+mn-lt"/>
                <a:ea typeface="+mn-ea"/>
                <a:cs typeface="+mn-cs"/>
              </a:rPr>
              <a:t>GOMS; Information Processing Model</a:t>
            </a:r>
          </a:p>
          <a:p>
            <a:pPr marL="171450" indent="-171450">
              <a:buFont typeface="Arial" pitchFamily="34" charset="0"/>
              <a:buChar char="•"/>
            </a:pPr>
            <a:r>
              <a:rPr lang="en-US" sz="1050" dirty="0" smtClean="0"/>
              <a:t>John;</a:t>
            </a:r>
            <a:r>
              <a:rPr lang="en-US" sz="1050" baseline="0" dirty="0" smtClean="0"/>
              <a:t> Card, Moran, Newell</a:t>
            </a:r>
            <a:endParaRPr lang="en-US" sz="1050" dirty="0" smtClean="0"/>
          </a:p>
          <a:p>
            <a:endParaRPr lang="en-US" dirty="0" smtClean="0"/>
          </a:p>
          <a:p>
            <a:pPr lvl="0" rtl="0"/>
            <a:endParaRPr lang="en-US" sz="1800" dirty="0" smtClean="0"/>
          </a:p>
          <a:p>
            <a:pPr lvl="0" rtl="0"/>
            <a:r>
              <a:rPr lang="en-US" sz="1800" dirty="0" smtClean="0"/>
              <a:t>Representational</a:t>
            </a:r>
          </a:p>
          <a:p>
            <a:pPr marL="171450" lvl="0" indent="-171450" rtl="0">
              <a:buFont typeface="Arial" pitchFamily="34" charset="0"/>
              <a:buChar char="•"/>
            </a:pPr>
            <a:r>
              <a:rPr lang="en-US" sz="1200" kern="1200" dirty="0" smtClean="0">
                <a:solidFill>
                  <a:schemeClr val="tx1"/>
                </a:solidFill>
                <a:effectLst/>
                <a:latin typeface="+mn-lt"/>
                <a:ea typeface="+mn-ea"/>
                <a:cs typeface="+mn-cs"/>
              </a:rPr>
              <a:t>Considers how a representation exerts itself in the meaning making process.</a:t>
            </a:r>
          </a:p>
          <a:p>
            <a:pPr marL="171450" lvl="0" indent="-171450" rtl="0">
              <a:buFont typeface="Arial" pitchFamily="34" charset="0"/>
              <a:buChar char="•"/>
            </a:pPr>
            <a:r>
              <a:rPr lang="en-US" sz="1050" dirty="0" smtClean="0"/>
              <a:t>Metaphors; Affordance</a:t>
            </a:r>
            <a:r>
              <a:rPr lang="en-US" sz="1050" baseline="0" dirty="0" smtClean="0"/>
              <a:t> Theory; External Cognition; Semiotics</a:t>
            </a:r>
            <a:br>
              <a:rPr lang="en-US" sz="1050" baseline="0" dirty="0" smtClean="0"/>
            </a:br>
            <a:r>
              <a:rPr lang="en-US" sz="1050" dirty="0" smtClean="0"/>
              <a:t>Carroll and Mack, Norman, </a:t>
            </a:r>
            <a:r>
              <a:rPr lang="en-US" sz="1050" dirty="0" err="1" smtClean="0"/>
              <a:t>Scaife</a:t>
            </a:r>
            <a:r>
              <a:rPr lang="en-US" sz="1050" dirty="0" smtClean="0"/>
              <a:t> and Rogers</a:t>
            </a:r>
          </a:p>
          <a:p>
            <a:pPr lvl="1" rtl="0"/>
            <a:endParaRPr lang="en-US" sz="1050" dirty="0" smtClean="0"/>
          </a:p>
          <a:p>
            <a:pPr lvl="0" rtl="0"/>
            <a:r>
              <a:rPr lang="en-US" sz="1800" dirty="0" smtClean="0"/>
              <a:t>Constructivist</a:t>
            </a:r>
          </a:p>
          <a:p>
            <a:pPr marL="171450" lvl="0" indent="-171450" rtl="0">
              <a:buFont typeface="Arial" pitchFamily="34" charset="0"/>
              <a:buChar char="•"/>
            </a:pPr>
            <a:r>
              <a:rPr lang="en-US" sz="1200" kern="1200" dirty="0" smtClean="0">
                <a:solidFill>
                  <a:schemeClr val="tx1"/>
                </a:solidFill>
                <a:effectLst/>
                <a:latin typeface="+mn-lt"/>
                <a:ea typeface="+mn-ea"/>
                <a:cs typeface="+mn-cs"/>
              </a:rPr>
              <a:t>Analyzes the process of meaning making beyond knowledge gained from learning, but includes analysis of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that knowledge and meaning are gained.</a:t>
            </a:r>
            <a:endParaRPr lang="en-US" sz="1800" kern="1200" dirty="0" smtClean="0">
              <a:solidFill>
                <a:schemeClr val="tx1"/>
              </a:solidFill>
              <a:effectLst/>
              <a:latin typeface="+mn-lt"/>
              <a:ea typeface="+mn-ea"/>
              <a:cs typeface="+mn-cs"/>
            </a:endParaRPr>
          </a:p>
          <a:p>
            <a:pPr marL="171450" lvl="0" indent="-171450" rtl="0">
              <a:buFont typeface="Arial" pitchFamily="34" charset="0"/>
              <a:buChar char="•"/>
            </a:pPr>
            <a:r>
              <a:rPr lang="en-US" sz="1050" dirty="0" smtClean="0"/>
              <a:t>Active Learning</a:t>
            </a:r>
          </a:p>
          <a:p>
            <a:pPr marL="171450" lvl="0" indent="-171450" rtl="0">
              <a:buFont typeface="Arial" pitchFamily="34" charset="0"/>
              <a:buChar char="•"/>
            </a:pPr>
            <a:r>
              <a:rPr lang="en-US" sz="1050" dirty="0" smtClean="0"/>
              <a:t>Carroll; Kay; </a:t>
            </a:r>
            <a:r>
              <a:rPr lang="en-US" sz="1050" dirty="0" err="1" smtClean="0"/>
              <a:t>Papert</a:t>
            </a:r>
            <a:endParaRPr lang="en-US" sz="1050" dirty="0" smtClean="0"/>
          </a:p>
          <a:p>
            <a:pPr lvl="1" rtl="0"/>
            <a:endParaRPr lang="en-US" sz="1050" dirty="0" smtClean="0"/>
          </a:p>
          <a:p>
            <a:pPr lvl="0" rtl="0"/>
            <a:r>
              <a:rPr lang="en-US" sz="1800" dirty="0" smtClean="0"/>
              <a:t>Situated</a:t>
            </a:r>
          </a:p>
          <a:p>
            <a:pPr marL="171450" lvl="0" indent="-171450" rtl="0">
              <a:buFont typeface="Arial" pitchFamily="34" charset="0"/>
              <a:buChar char="•"/>
            </a:pPr>
            <a:r>
              <a:rPr lang="en-US" sz="1200" kern="1200" dirty="0" smtClean="0">
                <a:solidFill>
                  <a:schemeClr val="tx1"/>
                </a:solidFill>
                <a:effectLst/>
                <a:latin typeface="+mn-lt"/>
                <a:ea typeface="+mn-ea"/>
                <a:cs typeface="+mn-cs"/>
              </a:rPr>
              <a:t>Looks at how the situation and context act as resources in the learning process. Draws from </a:t>
            </a:r>
            <a:r>
              <a:rPr lang="en-US" sz="1200" i="1" kern="1200" dirty="0" smtClean="0">
                <a:solidFill>
                  <a:schemeClr val="tx1"/>
                </a:solidFill>
                <a:effectLst/>
                <a:latin typeface="+mn-lt"/>
                <a:ea typeface="+mn-ea"/>
                <a:cs typeface="+mn-cs"/>
              </a:rPr>
              <a:t>constructivist perspective.</a:t>
            </a:r>
            <a:endParaRPr lang="en-US" sz="1800" i="0" kern="1200" dirty="0" smtClean="0">
              <a:solidFill>
                <a:schemeClr val="tx1"/>
              </a:solidFill>
              <a:effectLst/>
              <a:latin typeface="+mn-lt"/>
              <a:ea typeface="+mn-ea"/>
              <a:cs typeface="+mn-cs"/>
            </a:endParaRPr>
          </a:p>
          <a:p>
            <a:pPr marL="171450" lvl="0" indent="-171450" rtl="0">
              <a:buFont typeface="Arial" pitchFamily="34" charset="0"/>
              <a:buChar char="•"/>
            </a:pPr>
            <a:r>
              <a:rPr lang="en-US" sz="1050" dirty="0" smtClean="0"/>
              <a:t>Learning in use; Design</a:t>
            </a:r>
            <a:r>
              <a:rPr lang="en-US" sz="1050" baseline="0" dirty="0" smtClean="0"/>
              <a:t> in use; </a:t>
            </a:r>
            <a:r>
              <a:rPr lang="en-US" sz="1050" baseline="0" dirty="0" err="1" smtClean="0"/>
              <a:t>approprition</a:t>
            </a:r>
            <a:r>
              <a:rPr lang="en-US" sz="1050" baseline="0" dirty="0" smtClean="0"/>
              <a:t/>
            </a:r>
            <a:br>
              <a:rPr lang="en-US" sz="1050" baseline="0" dirty="0" smtClean="0"/>
            </a:br>
            <a:r>
              <a:rPr lang="en-US" sz="1050" dirty="0" err="1" smtClean="0"/>
              <a:t>Bodker</a:t>
            </a:r>
            <a:r>
              <a:rPr lang="en-US" sz="1050" dirty="0" smtClean="0"/>
              <a:t> and Petersen</a:t>
            </a:r>
          </a:p>
          <a:p>
            <a:pPr lvl="1" rtl="0"/>
            <a:endParaRPr lang="en-US" sz="1050" dirty="0" smtClean="0"/>
          </a:p>
          <a:p>
            <a:pPr lvl="1" rtl="0"/>
            <a:endParaRPr lang="en-US" sz="1050" dirty="0" smtClean="0"/>
          </a:p>
          <a:p>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9</a:t>
            </a:fld>
            <a:endParaRPr lang="en-US"/>
          </a:p>
        </p:txBody>
      </p:sp>
    </p:spTree>
    <p:extLst>
      <p:ext uri="{BB962C8B-B14F-4D97-AF65-F5344CB8AC3E}">
        <p14:creationId xmlns:p14="http://schemas.microsoft.com/office/powerpoint/2010/main" val="124956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1.May be reflected upon (that is how we gain knowledge)</a:t>
            </a:r>
          </a:p>
          <a:p>
            <a:r>
              <a:rPr lang="en-US" dirty="0" smtClean="0"/>
              <a:t>2. Multiple</a:t>
            </a:r>
            <a:r>
              <a:rPr lang="en-US" baseline="0" dirty="0" smtClean="0"/>
              <a:t> stable ways to look at and understand an artifact, depends on context.</a:t>
            </a:r>
          </a:p>
          <a:p>
            <a:r>
              <a:rPr lang="en-US" baseline="0" dirty="0" smtClean="0"/>
              <a:t>3. Unique to the individual, have both internal and external components.</a:t>
            </a:r>
          </a:p>
          <a:p>
            <a:r>
              <a:rPr lang="en-US" baseline="0" dirty="0" smtClean="0"/>
              <a:t>4. Changes in the environment or user selection of various contexts can disrupt the equilibrium.</a:t>
            </a:r>
          </a:p>
          <a:p>
            <a:r>
              <a:rPr lang="en-US" baseline="0" dirty="0" smtClean="0"/>
              <a:t>5. The loose coupling allows the relationship to be redefined based on the user’s goals and the ever changing situation as well as how the artifact appears to the user.</a:t>
            </a:r>
            <a:endParaRPr lang="en-US" dirty="0"/>
          </a:p>
        </p:txBody>
      </p:sp>
      <p:sp>
        <p:nvSpPr>
          <p:cNvPr id="4" name="Slide Number Placeholder 3"/>
          <p:cNvSpPr>
            <a:spLocks noGrp="1"/>
          </p:cNvSpPr>
          <p:nvPr>
            <p:ph type="sldNum" sz="quarter" idx="10"/>
          </p:nvPr>
        </p:nvSpPr>
        <p:spPr/>
        <p:txBody>
          <a:bodyPr/>
          <a:lstStyle/>
          <a:p>
            <a:fld id="{F80E256C-034B-44A0-9B7F-0AE3EC697964}" type="slidenum">
              <a:rPr lang="en-US" smtClean="0"/>
              <a:t>10</a:t>
            </a:fld>
            <a:endParaRPr lang="en-US"/>
          </a:p>
        </p:txBody>
      </p:sp>
    </p:spTree>
    <p:extLst>
      <p:ext uri="{BB962C8B-B14F-4D97-AF65-F5344CB8AC3E}">
        <p14:creationId xmlns:p14="http://schemas.microsoft.com/office/powerpoint/2010/main" val="308232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2/14/2011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2/14/2011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2/14/2011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Learning-in-Use of Interactive </a:t>
            </a:r>
            <a:r>
              <a:rPr lang="en-US" b="1" dirty="0" smtClean="0"/>
              <a:t>Artifacts</a:t>
            </a:r>
            <a:endParaRPr lang="en-US" dirty="0"/>
          </a:p>
        </p:txBody>
      </p:sp>
      <p:sp>
        <p:nvSpPr>
          <p:cNvPr id="3" name="Subtitle 2"/>
          <p:cNvSpPr>
            <a:spLocks noGrp="1"/>
          </p:cNvSpPr>
          <p:nvPr>
            <p:ph type="subTitle" idx="1"/>
          </p:nvPr>
        </p:nvSpPr>
        <p:spPr/>
        <p:txBody>
          <a:bodyPr/>
          <a:lstStyle/>
          <a:p>
            <a:r>
              <a:rPr lang="en-US" dirty="0" smtClean="0"/>
              <a:t>William Ryan</a:t>
            </a:r>
          </a:p>
          <a:p>
            <a:r>
              <a:rPr lang="en-US" dirty="0" smtClean="0"/>
              <a:t>Ph.D. Candidate</a:t>
            </a:r>
          </a:p>
          <a:p>
            <a:r>
              <a:rPr lang="en-US" dirty="0" smtClean="0"/>
              <a:t>Indiana University</a:t>
            </a:r>
          </a:p>
        </p:txBody>
      </p:sp>
    </p:spTree>
    <p:extLst>
      <p:ext uri="{BB962C8B-B14F-4D97-AF65-F5344CB8AC3E}">
        <p14:creationId xmlns:p14="http://schemas.microsoft.com/office/powerpoint/2010/main" val="19435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2000250"/>
            <a:ext cx="2032929" cy="2400657"/>
          </a:xfrm>
          <a:prstGeom prst="rect">
            <a:avLst/>
          </a:prstGeom>
          <a:noFill/>
        </p:spPr>
        <p:txBody>
          <a:bodyPr wrap="none" rtlCol="0">
            <a:spAutoFit/>
          </a:bodyPr>
          <a:lstStyle/>
          <a:p>
            <a:r>
              <a:rPr lang="en-US" sz="1500" dirty="0" smtClean="0"/>
              <a:t>Citations:</a:t>
            </a:r>
          </a:p>
          <a:p>
            <a:endParaRPr lang="en-US" sz="1500" dirty="0"/>
          </a:p>
          <a:p>
            <a:r>
              <a:rPr lang="en-US" sz="1500" dirty="0" smtClean="0"/>
              <a:t>Dewey (1938); </a:t>
            </a:r>
            <a:br>
              <a:rPr lang="en-US" sz="1500" dirty="0" smtClean="0"/>
            </a:br>
            <a:r>
              <a:rPr lang="en-US" sz="1500" dirty="0" err="1" smtClean="0"/>
              <a:t>Dourish</a:t>
            </a:r>
            <a:r>
              <a:rPr lang="en-US" sz="1500" dirty="0" smtClean="0"/>
              <a:t> (2001); </a:t>
            </a:r>
          </a:p>
          <a:p>
            <a:r>
              <a:rPr lang="en-US" sz="1500" dirty="0" err="1" smtClean="0"/>
              <a:t>Gaver</a:t>
            </a:r>
            <a:r>
              <a:rPr lang="en-US" sz="1500" dirty="0" smtClean="0"/>
              <a:t> et al. (2003); </a:t>
            </a:r>
          </a:p>
          <a:p>
            <a:r>
              <a:rPr lang="en-US" sz="1500" dirty="0" err="1"/>
              <a:t>Ihde</a:t>
            </a:r>
            <a:r>
              <a:rPr lang="en-US" sz="1500" dirty="0"/>
              <a:t> (1986); </a:t>
            </a:r>
            <a:endParaRPr lang="en-US" sz="1500" dirty="0" smtClean="0"/>
          </a:p>
          <a:p>
            <a:r>
              <a:rPr lang="en-US" sz="1500" dirty="0" smtClean="0"/>
              <a:t>Kolb (1984); </a:t>
            </a:r>
          </a:p>
          <a:p>
            <a:r>
              <a:rPr lang="en-US" sz="1500" dirty="0" err="1" smtClean="0"/>
              <a:t>Sengers</a:t>
            </a:r>
            <a:r>
              <a:rPr lang="en-US" sz="1500" dirty="0" smtClean="0"/>
              <a:t> &amp; </a:t>
            </a:r>
            <a:r>
              <a:rPr lang="en-US" sz="1500" dirty="0" err="1" smtClean="0"/>
              <a:t>Gaver</a:t>
            </a:r>
            <a:endParaRPr lang="en-US" sz="1500" dirty="0" smtClean="0"/>
          </a:p>
          <a:p>
            <a:r>
              <a:rPr lang="en-US" sz="1500" dirty="0" smtClean="0"/>
              <a:t>(2006); </a:t>
            </a:r>
            <a:br>
              <a:rPr lang="en-US" sz="1500" dirty="0" smtClean="0"/>
            </a:br>
            <a:r>
              <a:rPr lang="en-US" sz="1500" dirty="0" err="1" smtClean="0"/>
              <a:t>Verbeek</a:t>
            </a:r>
            <a:r>
              <a:rPr lang="en-US" sz="1500" dirty="0" smtClean="0"/>
              <a:t> (2005)</a:t>
            </a:r>
            <a:endParaRPr lang="en-US" sz="1500" dirty="0"/>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Experiential Perspective</a:t>
            </a:r>
            <a:endParaRPr lang="en-US" dirty="0" smtClean="0"/>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sz="3000" dirty="0"/>
              <a:t>Experience: </a:t>
            </a:r>
          </a:p>
          <a:p>
            <a:pPr marL="514350" indent="-514350">
              <a:buFont typeface="+mj-lt"/>
              <a:buAutoNum type="arabicPeriod"/>
            </a:pPr>
            <a:r>
              <a:rPr lang="en-US" sz="3000" dirty="0"/>
              <a:t>occurs in a non-discrete stream over time.</a:t>
            </a:r>
          </a:p>
          <a:p>
            <a:pPr marL="514350" indent="-514350">
              <a:buFont typeface="+mj-lt"/>
              <a:buAutoNum type="arabicPeriod"/>
            </a:pPr>
            <a:r>
              <a:rPr lang="en-US" sz="3000" dirty="0"/>
              <a:t>is </a:t>
            </a:r>
            <a:r>
              <a:rPr lang="en-US" sz="3000" dirty="0" err="1"/>
              <a:t>multistable</a:t>
            </a:r>
            <a:r>
              <a:rPr lang="en-US" sz="3000" dirty="0"/>
              <a:t>.</a:t>
            </a:r>
          </a:p>
          <a:p>
            <a:pPr marL="514350" indent="-514350">
              <a:buFont typeface="+mj-lt"/>
              <a:buAutoNum type="arabicPeriod"/>
            </a:pPr>
            <a:r>
              <a:rPr lang="en-US" sz="3000" dirty="0"/>
              <a:t>is an internal phenomenon from external factors.</a:t>
            </a:r>
          </a:p>
          <a:p>
            <a:pPr marL="514350" indent="-514350">
              <a:buFont typeface="+mj-lt"/>
              <a:buAutoNum type="arabicPeriod"/>
            </a:pPr>
            <a:r>
              <a:rPr lang="en-US" sz="3000" dirty="0"/>
              <a:t>utilize adaptive processes to force equilibrium.</a:t>
            </a:r>
          </a:p>
          <a:p>
            <a:pPr marL="514350" indent="-514350">
              <a:buFont typeface="+mj-lt"/>
              <a:buAutoNum type="arabicPeriod"/>
            </a:pPr>
            <a:r>
              <a:rPr lang="en-US" sz="3000" dirty="0"/>
              <a:t>Is a result of a loose coupling between user and artifact.</a:t>
            </a:r>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29789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53" t="18999" r="39999" b="33001"/>
          <a:stretch/>
        </p:blipFill>
        <p:spPr>
          <a:xfrm>
            <a:off x="5265775" y="3886200"/>
            <a:ext cx="3200400" cy="2194560"/>
          </a:xfrm>
          <a:prstGeom prst="rect">
            <a:avLst/>
          </a:prstGeom>
        </p:spPr>
      </p:pic>
      <p:sp>
        <p:nvSpPr>
          <p:cNvPr id="8" name="TextBox 7"/>
          <p:cNvSpPr txBox="1"/>
          <p:nvPr/>
        </p:nvSpPr>
        <p:spPr>
          <a:xfrm>
            <a:off x="6629400" y="2000250"/>
            <a:ext cx="1999265" cy="1015663"/>
          </a:xfrm>
          <a:prstGeom prst="rect">
            <a:avLst/>
          </a:prstGeom>
          <a:noFill/>
        </p:spPr>
        <p:txBody>
          <a:bodyPr wrap="none" rtlCol="0">
            <a:spAutoFit/>
          </a:bodyPr>
          <a:lstStyle/>
          <a:p>
            <a:r>
              <a:rPr lang="en-US" sz="1500" dirty="0" smtClean="0"/>
              <a:t>Citations:</a:t>
            </a:r>
          </a:p>
          <a:p>
            <a:endParaRPr lang="en-US" sz="1500" dirty="0"/>
          </a:p>
          <a:p>
            <a:r>
              <a:rPr lang="en-US" sz="1500" dirty="0" err="1" smtClean="0"/>
              <a:t>Wakkary</a:t>
            </a:r>
            <a:r>
              <a:rPr lang="en-US" sz="1500" dirty="0" smtClean="0"/>
              <a:t> &amp; </a:t>
            </a:r>
            <a:r>
              <a:rPr lang="en-US" sz="1500" dirty="0" err="1" smtClean="0"/>
              <a:t>Masteri</a:t>
            </a:r>
            <a:endParaRPr lang="en-US" sz="1500" dirty="0" smtClean="0"/>
          </a:p>
          <a:p>
            <a:r>
              <a:rPr lang="en-US" sz="1500" dirty="0" smtClean="0"/>
              <a:t>(2007)</a:t>
            </a:r>
            <a:endParaRPr lang="en-US" sz="1500" dirty="0"/>
          </a:p>
        </p:txBody>
      </p:sp>
      <p:sp>
        <p:nvSpPr>
          <p:cNvPr id="9"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Learning-in-use</a:t>
            </a:r>
          </a:p>
        </p:txBody>
      </p:sp>
      <p:sp>
        <p:nvSpPr>
          <p:cNvPr id="10"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800" dirty="0"/>
              <a:t>Evolves over time</a:t>
            </a:r>
          </a:p>
          <a:p>
            <a:pPr>
              <a:buSzPct val="105000"/>
              <a:buFont typeface="Courier New" pitchFamily="49" charset="0"/>
              <a:buChar char="o"/>
            </a:pPr>
            <a:r>
              <a:rPr lang="en-US" sz="2800" dirty="0"/>
              <a:t>Personally </a:t>
            </a:r>
            <a:r>
              <a:rPr lang="en-US" sz="2800" dirty="0" smtClean="0"/>
              <a:t>meaningful relationships</a:t>
            </a:r>
            <a:endParaRPr lang="en-US" sz="2800" dirty="0"/>
          </a:p>
          <a:p>
            <a:pPr>
              <a:buSzPct val="105000"/>
              <a:buFont typeface="Courier New" pitchFamily="49" charset="0"/>
              <a:buChar char="o"/>
            </a:pPr>
            <a:r>
              <a:rPr lang="en-US" sz="2800" dirty="0"/>
              <a:t>Negotiation </a:t>
            </a:r>
            <a:r>
              <a:rPr lang="en-US" sz="2800" dirty="0" smtClean="0"/>
              <a:t>through use</a:t>
            </a:r>
            <a:endParaRPr lang="en-US" sz="28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34658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4495800"/>
            <a:ext cx="13716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429000" y="2971800"/>
            <a:ext cx="8382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429000" y="1219200"/>
            <a:ext cx="8382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Longitudinal Study</a:t>
            </a:r>
            <a:endParaRPr lang="en-US" dirty="0" smtClean="0"/>
          </a:p>
        </p:txBody>
      </p:sp>
      <p:sp>
        <p:nvSpPr>
          <p:cNvPr id="9" name="Content Placeholder 2"/>
          <p:cNvSpPr txBox="1">
            <a:spLocks/>
          </p:cNvSpPr>
          <p:nvPr/>
        </p:nvSpPr>
        <p:spPr>
          <a:xfrm>
            <a:off x="609600" y="1924050"/>
            <a:ext cx="5715000" cy="455295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600" b="1" dirty="0" smtClean="0"/>
              <a:t>5 month study</a:t>
            </a:r>
          </a:p>
          <a:p>
            <a:pPr lvl="1">
              <a:buSzPct val="105000"/>
              <a:buFont typeface="Courier New" pitchFamily="49" charset="0"/>
              <a:buChar char="o"/>
            </a:pPr>
            <a:r>
              <a:rPr lang="en-US" sz="2600" dirty="0" smtClean="0"/>
              <a:t>2 phases</a:t>
            </a:r>
          </a:p>
          <a:p>
            <a:pPr lvl="1">
              <a:buSzPct val="105000"/>
              <a:buFont typeface="Courier New" pitchFamily="49" charset="0"/>
              <a:buChar char="o"/>
            </a:pPr>
            <a:r>
              <a:rPr lang="en-US" sz="2600" dirty="0" smtClean="0"/>
              <a:t>6 interviews</a:t>
            </a:r>
          </a:p>
          <a:p>
            <a:pPr>
              <a:buSzPct val="105000"/>
              <a:buFont typeface="Courier New" pitchFamily="49" charset="0"/>
              <a:buChar char="o"/>
            </a:pPr>
            <a:r>
              <a:rPr lang="en-US" sz="2600" b="1" dirty="0" smtClean="0"/>
              <a:t>12 participants</a:t>
            </a:r>
          </a:p>
          <a:p>
            <a:pPr lvl="1">
              <a:buSzPct val="105000"/>
              <a:buFont typeface="Courier New" pitchFamily="49" charset="0"/>
              <a:buChar char="o"/>
            </a:pPr>
            <a:r>
              <a:rPr lang="en-US" sz="2600" dirty="0" smtClean="0"/>
              <a:t>5 female, 7 male</a:t>
            </a:r>
          </a:p>
          <a:p>
            <a:pPr lvl="1">
              <a:buSzPct val="105000"/>
              <a:buFont typeface="Courier New" pitchFamily="49" charset="0"/>
              <a:buChar char="o"/>
            </a:pPr>
            <a:r>
              <a:rPr lang="en-US" sz="2600" dirty="0" smtClean="0"/>
              <a:t>4 grad, 7 undergrad, 1 staff</a:t>
            </a:r>
          </a:p>
          <a:p>
            <a:pPr>
              <a:buSzPct val="105000"/>
              <a:buFont typeface="Courier New" pitchFamily="49" charset="0"/>
              <a:buChar char="o"/>
            </a:pPr>
            <a:r>
              <a:rPr lang="en-US" sz="2600" b="1" dirty="0" smtClean="0"/>
              <a:t>3 artifacts</a:t>
            </a:r>
          </a:p>
          <a:p>
            <a:pPr lvl="1">
              <a:buSzPct val="105000"/>
              <a:buFont typeface="Courier New" pitchFamily="49" charset="0"/>
              <a:buChar char="o"/>
            </a:pPr>
            <a:r>
              <a:rPr lang="en-US" sz="2600" dirty="0" smtClean="0"/>
              <a:t>Photoshop</a:t>
            </a:r>
          </a:p>
          <a:p>
            <a:pPr lvl="1">
              <a:buSzPct val="105000"/>
              <a:buFont typeface="Courier New" pitchFamily="49" charset="0"/>
              <a:buChar char="o"/>
            </a:pPr>
            <a:r>
              <a:rPr lang="en-US" sz="2600" dirty="0" smtClean="0"/>
              <a:t>World of </a:t>
            </a:r>
            <a:r>
              <a:rPr lang="en-US" sz="2600" dirty="0" err="1" smtClean="0"/>
              <a:t>Warcraft</a:t>
            </a:r>
            <a:endParaRPr lang="en-US" sz="2600" dirty="0" smtClean="0"/>
          </a:p>
          <a:p>
            <a:pPr lvl="1">
              <a:buSzPct val="105000"/>
              <a:buFont typeface="Courier New" pitchFamily="49" charset="0"/>
              <a:buChar char="o"/>
            </a:pPr>
            <a:r>
              <a:rPr lang="en-US" sz="2600" dirty="0" smtClean="0"/>
              <a:t>iPod Touch</a:t>
            </a:r>
          </a:p>
          <a:p>
            <a:pPr lvl="1">
              <a:buSzPct val="105000"/>
              <a:buFont typeface="Courier New" pitchFamily="49" charset="0"/>
              <a:buChar char="o"/>
            </a:pPr>
            <a:endParaRPr lang="en-US" sz="26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962" r="6817"/>
          <a:stretch/>
        </p:blipFill>
        <p:spPr>
          <a:xfrm>
            <a:off x="6069730" y="897659"/>
            <a:ext cx="2538249" cy="5616575"/>
          </a:xfrm>
          <a:prstGeom prst="rect">
            <a:avLst/>
          </a:prstGeom>
        </p:spPr>
      </p:pic>
    </p:spTree>
    <p:extLst>
      <p:ext uri="{BB962C8B-B14F-4D97-AF65-F5344CB8AC3E}">
        <p14:creationId xmlns:p14="http://schemas.microsoft.com/office/powerpoint/2010/main" val="273994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352800"/>
            <a:ext cx="3124200" cy="3124200"/>
          </a:xfrm>
          <a:prstGeom prst="rect">
            <a:avLst/>
          </a:prstGeom>
        </p:spPr>
      </p:pic>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Methods &amp; Analysis</a:t>
            </a:r>
            <a:endParaRPr lang="en-US" dirty="0" smtClean="0"/>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Interview/observation</a:t>
            </a:r>
          </a:p>
          <a:p>
            <a:pPr>
              <a:buSzPct val="105000"/>
              <a:buFont typeface="Courier New" pitchFamily="49" charset="0"/>
              <a:buChar char="o"/>
            </a:pPr>
            <a:r>
              <a:rPr lang="en-US" dirty="0"/>
              <a:t>Longitudinal use of artifacts</a:t>
            </a:r>
          </a:p>
          <a:p>
            <a:pPr>
              <a:buSzPct val="105000"/>
              <a:buFont typeface="Courier New" pitchFamily="49" charset="0"/>
              <a:buChar char="o"/>
            </a:pPr>
            <a:r>
              <a:rPr lang="en-US" dirty="0"/>
              <a:t>Virtual Diary</a:t>
            </a:r>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176050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Findings</a:t>
            </a:r>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Grasping</a:t>
            </a:r>
          </a:p>
          <a:p>
            <a:pPr>
              <a:buSzPct val="105000"/>
              <a:buFont typeface="Courier New" pitchFamily="49" charset="0"/>
              <a:buChar char="o"/>
            </a:pPr>
            <a:r>
              <a:rPr lang="en-US" dirty="0"/>
              <a:t>Situating</a:t>
            </a:r>
          </a:p>
          <a:p>
            <a:pPr>
              <a:buSzPct val="105000"/>
              <a:buFont typeface="Courier New" pitchFamily="49" charset="0"/>
              <a:buChar char="o"/>
            </a:pPr>
            <a:r>
              <a:rPr lang="en-US" dirty="0"/>
              <a:t>Perceiving-in-use</a:t>
            </a:r>
          </a:p>
          <a:p>
            <a:pPr>
              <a:buSzPct val="105000"/>
              <a:buFont typeface="Courier New" pitchFamily="49" charset="0"/>
              <a:buChar char="o"/>
            </a:pPr>
            <a:r>
              <a:rPr lang="en-US" dirty="0"/>
              <a:t>Making meaning</a:t>
            </a:r>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42959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Grasping</a:t>
            </a:r>
          </a:p>
        </p:txBody>
      </p:sp>
      <p:sp>
        <p:nvSpPr>
          <p:cNvPr id="7" name="Content Placeholder 2"/>
          <p:cNvSpPr txBox="1">
            <a:spLocks/>
          </p:cNvSpPr>
          <p:nvPr/>
        </p:nvSpPr>
        <p:spPr>
          <a:xfrm>
            <a:off x="609600" y="1924050"/>
            <a:ext cx="7924800" cy="18097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Transition between what is familiar and what is unfamiliar.</a:t>
            </a:r>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338133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rmAutofit fontScale="85000" lnSpcReduction="20000"/>
          </a:bodyPr>
          <a:lstStyle/>
          <a:p>
            <a:pPr marL="914400" indent="-914400">
              <a:buNone/>
              <a:tabLst>
                <a:tab pos="914400" algn="l"/>
              </a:tabLst>
            </a:pPr>
            <a:r>
              <a:rPr lang="en-US" b="1" dirty="0"/>
              <a:t>R:</a:t>
            </a:r>
            <a:r>
              <a:rPr lang="en-US" dirty="0"/>
              <a:t>	</a:t>
            </a:r>
            <a:r>
              <a:rPr lang="en-US" i="1" dirty="0"/>
              <a:t>Any new features or functions that you used </a:t>
            </a:r>
            <a:r>
              <a:rPr lang="en-US" i="1" dirty="0" smtClean="0"/>
              <a:t>today </a:t>
            </a:r>
            <a:r>
              <a:rPr lang="en-US" i="1" dirty="0"/>
              <a:t>that you haven’t seen or used before</a:t>
            </a:r>
            <a:r>
              <a:rPr lang="en-US" i="1" dirty="0" smtClean="0"/>
              <a:t>?</a:t>
            </a:r>
            <a:br>
              <a:rPr lang="en-US" i="1" dirty="0" smtClean="0"/>
            </a:br>
            <a:endParaRPr lang="en-US" dirty="0"/>
          </a:p>
          <a:p>
            <a:pPr marL="914400" indent="-914400">
              <a:buNone/>
              <a:tabLst>
                <a:tab pos="914400" algn="l"/>
              </a:tabLst>
            </a:pPr>
            <a:r>
              <a:rPr lang="en-US" b="1" dirty="0"/>
              <a:t>P6: </a:t>
            </a:r>
            <a:r>
              <a:rPr lang="en-US" dirty="0"/>
              <a:t>	</a:t>
            </a:r>
            <a:r>
              <a:rPr lang="en-US" i="1" dirty="0"/>
              <a:t>You know stuff, but you forget that you know </a:t>
            </a:r>
            <a:r>
              <a:rPr lang="en-US" i="1" dirty="0" smtClean="0"/>
              <a:t>stuff</a:t>
            </a:r>
            <a:r>
              <a:rPr lang="en-US" i="1" dirty="0"/>
              <a:t>. </a:t>
            </a:r>
            <a:r>
              <a:rPr lang="en-US" i="1" dirty="0" smtClean="0"/>
              <a:t>And </a:t>
            </a:r>
            <a:r>
              <a:rPr lang="en-US" i="1" dirty="0"/>
              <a:t>you are constantly making </a:t>
            </a:r>
            <a:r>
              <a:rPr lang="en-US" i="1" dirty="0" smtClean="0"/>
              <a:t>distinctions </a:t>
            </a:r>
            <a:r>
              <a:rPr lang="en-US" i="1" dirty="0"/>
              <a:t>of </a:t>
            </a:r>
            <a:r>
              <a:rPr lang="en-US" i="1" dirty="0" smtClean="0"/>
              <a:t>like</a:t>
            </a:r>
            <a:r>
              <a:rPr lang="en-US" i="1" dirty="0"/>
              <a:t>, </a:t>
            </a:r>
            <a:r>
              <a:rPr lang="en-US" i="1" dirty="0" smtClean="0"/>
              <a:t>“</a:t>
            </a:r>
            <a:r>
              <a:rPr lang="en-US" i="1" dirty="0"/>
              <a:t>Oh, yeah, Oh yeah, that is </a:t>
            </a:r>
            <a:r>
              <a:rPr lang="en-US" i="1" dirty="0" smtClean="0"/>
              <a:t>how </a:t>
            </a:r>
            <a:r>
              <a:rPr lang="en-US" i="1" dirty="0"/>
              <a:t>you do that,” </a:t>
            </a:r>
            <a:r>
              <a:rPr lang="en-US" i="1" dirty="0" smtClean="0"/>
              <a:t>so </a:t>
            </a:r>
            <a:r>
              <a:rPr lang="en-US" i="1" dirty="0"/>
              <a:t>I </a:t>
            </a:r>
            <a:r>
              <a:rPr lang="en-US" i="1" dirty="0" smtClean="0"/>
              <a:t>don’t </a:t>
            </a:r>
            <a:r>
              <a:rPr lang="en-US" i="1" dirty="0"/>
              <a:t>think I </a:t>
            </a:r>
            <a:r>
              <a:rPr lang="en-US" i="1" dirty="0" smtClean="0"/>
              <a:t>really learned</a:t>
            </a:r>
            <a:r>
              <a:rPr lang="en-US" i="1" dirty="0"/>
              <a:t>, nothing is new, </a:t>
            </a:r>
            <a:r>
              <a:rPr lang="en-US" i="1" dirty="0" smtClean="0"/>
              <a:t>new…</a:t>
            </a:r>
            <a:br>
              <a:rPr lang="en-US" i="1" dirty="0" smtClean="0"/>
            </a:br>
            <a:endParaRPr lang="en-US" dirty="0"/>
          </a:p>
          <a:p>
            <a:pPr marL="914400" indent="-914400">
              <a:buNone/>
              <a:tabLst>
                <a:tab pos="914400" algn="l"/>
              </a:tabLst>
            </a:pPr>
            <a:r>
              <a:rPr lang="en-US" b="1" dirty="0"/>
              <a:t>R: </a:t>
            </a:r>
            <a:r>
              <a:rPr lang="en-US" dirty="0"/>
              <a:t>	</a:t>
            </a:r>
            <a:r>
              <a:rPr lang="en-US" i="1" dirty="0"/>
              <a:t>Sort of like rediscovering some stuff</a:t>
            </a:r>
            <a:r>
              <a:rPr lang="en-US" i="1" dirty="0" smtClean="0"/>
              <a:t>?</a:t>
            </a:r>
            <a:br>
              <a:rPr lang="en-US" i="1" dirty="0" smtClean="0"/>
            </a:br>
            <a:endParaRPr lang="en-US" dirty="0"/>
          </a:p>
          <a:p>
            <a:pPr marL="914400" indent="-914400">
              <a:buNone/>
              <a:tabLst>
                <a:tab pos="914400" algn="l"/>
              </a:tabLst>
            </a:pPr>
            <a:r>
              <a:rPr lang="en-US" b="1" dirty="0"/>
              <a:t>P6: </a:t>
            </a:r>
            <a:r>
              <a:rPr lang="en-US" dirty="0"/>
              <a:t>	</a:t>
            </a:r>
            <a:r>
              <a:rPr lang="en-US" i="1" dirty="0"/>
              <a:t>I don’t even like the term rediscovering, …</a:t>
            </a:r>
            <a:r>
              <a:rPr lang="en-US" i="1" dirty="0" smtClean="0"/>
              <a:t>but it’s like </a:t>
            </a:r>
            <a:r>
              <a:rPr lang="en-US" i="1" dirty="0"/>
              <a:t>reminding.</a:t>
            </a:r>
            <a:endParaRPr lang="en-US" dirty="0"/>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Grasping</a:t>
            </a:r>
          </a:p>
        </p:txBody>
      </p:sp>
    </p:spTree>
    <p:extLst>
      <p:ext uri="{BB962C8B-B14F-4D97-AF65-F5344CB8AC3E}">
        <p14:creationId xmlns:p14="http://schemas.microsoft.com/office/powerpoint/2010/main" val="213918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5"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Finding the fit of this artifact into their lives, e.g., with other artifacts they owned, within their schedule, etc</a:t>
            </a:r>
            <a:r>
              <a:rPr lang="en-US" dirty="0" smtClean="0"/>
              <a:t>.</a:t>
            </a:r>
            <a:endParaRPr lang="en-US" dirty="0"/>
          </a:p>
          <a:p>
            <a:pPr lvl="1"/>
            <a:endParaRPr lang="en-US" sz="2400" dirty="0"/>
          </a:p>
        </p:txBody>
      </p:sp>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Situating</a:t>
            </a:r>
          </a:p>
        </p:txBody>
      </p:sp>
    </p:spTree>
    <p:extLst>
      <p:ext uri="{BB962C8B-B14F-4D97-AF65-F5344CB8AC3E}">
        <p14:creationId xmlns:p14="http://schemas.microsoft.com/office/powerpoint/2010/main" val="162281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rmAutofit fontScale="92500" lnSpcReduction="20000"/>
          </a:bodyPr>
          <a:lstStyle/>
          <a:p>
            <a:pPr marL="914400" indent="-914400">
              <a:buNone/>
              <a:tabLst>
                <a:tab pos="914400" algn="l"/>
              </a:tabLst>
            </a:pPr>
            <a:r>
              <a:rPr lang="en-US" b="1" i="1" dirty="0"/>
              <a:t>R: </a:t>
            </a:r>
            <a:r>
              <a:rPr lang="en-US" i="1" dirty="0"/>
              <a:t>	</a:t>
            </a:r>
            <a:r>
              <a:rPr lang="en-US" dirty="0"/>
              <a:t>What does the software allow you to do that </a:t>
            </a:r>
            <a:r>
              <a:rPr lang="en-US" dirty="0" smtClean="0"/>
              <a:t>you </a:t>
            </a:r>
            <a:r>
              <a:rPr lang="en-US" dirty="0"/>
              <a:t>cannot do in any other way</a:t>
            </a:r>
            <a:r>
              <a:rPr lang="en-US" dirty="0" smtClean="0"/>
              <a:t>?</a:t>
            </a:r>
            <a:br>
              <a:rPr lang="en-US" dirty="0" smtClean="0"/>
            </a:br>
            <a:endParaRPr lang="en-US" dirty="0"/>
          </a:p>
          <a:p>
            <a:pPr marL="914400" indent="-914400">
              <a:buNone/>
              <a:tabLst>
                <a:tab pos="914400" algn="l"/>
              </a:tabLst>
            </a:pPr>
            <a:r>
              <a:rPr lang="en-US" b="1" i="1" dirty="0"/>
              <a:t>P11: </a:t>
            </a:r>
            <a:r>
              <a:rPr lang="en-US" i="1" dirty="0" smtClean="0"/>
              <a:t>	</a:t>
            </a:r>
            <a:r>
              <a:rPr lang="en-US" dirty="0" smtClean="0"/>
              <a:t>Ok</a:t>
            </a:r>
            <a:r>
              <a:rPr lang="en-US" dirty="0"/>
              <a:t>. Like I think I said before, I was kind of </a:t>
            </a:r>
            <a:r>
              <a:rPr lang="en-US" dirty="0" smtClean="0"/>
              <a:t>interested </a:t>
            </a:r>
            <a:r>
              <a:rPr lang="en-US" dirty="0"/>
              <a:t>in it as far as my wife uses it a </a:t>
            </a:r>
            <a:r>
              <a:rPr lang="en-US" dirty="0" smtClean="0"/>
              <a:t>lot	to </a:t>
            </a:r>
            <a:r>
              <a:rPr lang="en-US" dirty="0"/>
              <a:t>photo edit. That was </a:t>
            </a:r>
            <a:r>
              <a:rPr lang="en-US" dirty="0" smtClean="0"/>
              <a:t>my original </a:t>
            </a:r>
            <a:r>
              <a:rPr lang="en-US" dirty="0"/>
              <a:t>thought </a:t>
            </a:r>
            <a:r>
              <a:rPr lang="en-US" dirty="0" smtClean="0"/>
              <a:t>was </a:t>
            </a:r>
            <a:r>
              <a:rPr lang="en-US" dirty="0"/>
              <a:t>that I might be able to help her out in the </a:t>
            </a:r>
            <a:r>
              <a:rPr lang="en-US" dirty="0" smtClean="0"/>
              <a:t>business</a:t>
            </a:r>
            <a:r>
              <a:rPr lang="en-US" dirty="0"/>
              <a:t>. But, as far as that goes, it might be </a:t>
            </a:r>
            <a:r>
              <a:rPr lang="en-US" dirty="0" smtClean="0"/>
              <a:t>further </a:t>
            </a:r>
            <a:r>
              <a:rPr lang="en-US" dirty="0"/>
              <a:t>questions, so. She just has certain </a:t>
            </a:r>
            <a:r>
              <a:rPr lang="en-US" dirty="0" smtClean="0"/>
              <a:t>ways </a:t>
            </a:r>
            <a:r>
              <a:rPr lang="en-US" dirty="0"/>
              <a:t>she wants to do things. So, I’m </a:t>
            </a:r>
            <a:r>
              <a:rPr lang="en-US" dirty="0" smtClean="0"/>
              <a:t>just backing </a:t>
            </a:r>
            <a:r>
              <a:rPr lang="en-US" dirty="0"/>
              <a:t>off on that.</a:t>
            </a:r>
          </a:p>
        </p:txBody>
      </p:sp>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Situating</a:t>
            </a:r>
          </a:p>
        </p:txBody>
      </p:sp>
    </p:spTree>
    <p:extLst>
      <p:ext uri="{BB962C8B-B14F-4D97-AF65-F5344CB8AC3E}">
        <p14:creationId xmlns:p14="http://schemas.microsoft.com/office/powerpoint/2010/main" val="311407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6"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T</a:t>
            </a:r>
            <a:r>
              <a:rPr lang="en-US" dirty="0" smtClean="0"/>
              <a:t>he </a:t>
            </a:r>
            <a:r>
              <a:rPr lang="en-US" dirty="0"/>
              <a:t>way problems and activities would transform in the way they presented themselves to the participants over a lifetime of use.</a:t>
            </a:r>
          </a:p>
          <a:p>
            <a:pPr lvl="1"/>
            <a:endParaRPr lang="en-US" sz="2400" dirty="0"/>
          </a:p>
        </p:txBody>
      </p:sp>
      <p:sp>
        <p:nvSpPr>
          <p:cNvPr id="7"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Perceiving-in-use</a:t>
            </a:r>
            <a:endParaRPr lang="en-US" dirty="0" smtClean="0"/>
          </a:p>
        </p:txBody>
      </p:sp>
    </p:spTree>
    <p:extLst>
      <p:ext uri="{BB962C8B-B14F-4D97-AF65-F5344CB8AC3E}">
        <p14:creationId xmlns:p14="http://schemas.microsoft.com/office/powerpoint/2010/main" val="232132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1924050"/>
            <a:ext cx="5638800" cy="4552950"/>
          </a:xfrm>
        </p:spPr>
        <p:txBody>
          <a:bodyPr>
            <a:normAutofit/>
          </a:bodyPr>
          <a:lstStyle/>
          <a:p>
            <a:pPr marL="68580" indent="0">
              <a:buNone/>
            </a:pPr>
            <a:r>
              <a:rPr lang="en-US" sz="3200" dirty="0" smtClean="0"/>
              <a:t>Ph.D. Candidate</a:t>
            </a:r>
          </a:p>
          <a:p>
            <a:pPr marL="365760" lvl="1" indent="0">
              <a:buNone/>
            </a:pPr>
            <a:r>
              <a:rPr lang="en-US" sz="2400" dirty="0" smtClean="0"/>
              <a:t>Informatics</a:t>
            </a:r>
            <a:br>
              <a:rPr lang="en-US" sz="2400" dirty="0" smtClean="0"/>
            </a:br>
            <a:r>
              <a:rPr lang="en-US" sz="2400" i="1" dirty="0" smtClean="0"/>
              <a:t>Indiana University</a:t>
            </a:r>
          </a:p>
          <a:p>
            <a:pPr marL="68580" indent="0">
              <a:buNone/>
            </a:pPr>
            <a:r>
              <a:rPr lang="en-US" sz="3200" dirty="0" smtClean="0"/>
              <a:t>Masters</a:t>
            </a:r>
          </a:p>
          <a:p>
            <a:pPr marL="365760" lvl="1" indent="0">
              <a:buNone/>
            </a:pPr>
            <a:r>
              <a:rPr lang="en-US" dirty="0" smtClean="0"/>
              <a:t>HCI/d</a:t>
            </a:r>
            <a:br>
              <a:rPr lang="en-US" dirty="0" smtClean="0"/>
            </a:br>
            <a:r>
              <a:rPr lang="en-US" i="1" dirty="0" smtClean="0"/>
              <a:t>Indiana University</a:t>
            </a:r>
          </a:p>
          <a:p>
            <a:pPr marL="68580" indent="0">
              <a:buNone/>
            </a:pPr>
            <a:r>
              <a:rPr lang="en-US" sz="3200" dirty="0" smtClean="0"/>
              <a:t>Undergraduate</a:t>
            </a:r>
          </a:p>
          <a:p>
            <a:pPr marL="365760" lvl="1" indent="0">
              <a:buNone/>
            </a:pPr>
            <a:r>
              <a:rPr lang="en-US" dirty="0" smtClean="0"/>
              <a:t>Computer Science</a:t>
            </a:r>
          </a:p>
          <a:p>
            <a:pPr marL="365760" lvl="1" indent="0">
              <a:buNone/>
            </a:pPr>
            <a:r>
              <a:rPr lang="en-US" i="1" dirty="0" smtClean="0"/>
              <a:t>University of Notre Dame</a:t>
            </a:r>
          </a:p>
        </p:txBody>
      </p:sp>
      <p:pic>
        <p:nvPicPr>
          <p:cNvPr id="16388" name="Picture 2" descr="G:\Documents\I300\lectures\6-6-2008\I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6488"/>
            <a:ext cx="685800" cy="90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G:\Documents\I300\lectures\6-6-2008\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202688"/>
            <a:ext cx="951821" cy="82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409" y="3440688"/>
            <a:ext cx="1405991" cy="507594"/>
          </a:xfrm>
          <a:prstGeom prst="rect">
            <a:avLst/>
          </a:prstGeom>
        </p:spPr>
      </p:pic>
      <p:pic>
        <p:nvPicPr>
          <p:cNvPr id="8" name="Picture 3" descr="m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838200"/>
            <a:ext cx="2476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Education</a:t>
            </a:r>
          </a:p>
        </p:txBody>
      </p:sp>
    </p:spTree>
    <p:extLst>
      <p:ext uri="{BB962C8B-B14F-4D97-AF65-F5344CB8AC3E}">
        <p14:creationId xmlns:p14="http://schemas.microsoft.com/office/powerpoint/2010/main" val="135232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133600"/>
            <a:ext cx="6777317" cy="3508977"/>
          </a:xfrm>
        </p:spPr>
        <p:txBody>
          <a:bodyPr>
            <a:noAutofit/>
          </a:bodyPr>
          <a:lstStyle/>
          <a:p>
            <a:pPr marL="914400" indent="-914400">
              <a:buNone/>
              <a:tabLst>
                <a:tab pos="914400" algn="l"/>
              </a:tabLst>
            </a:pPr>
            <a:r>
              <a:rPr lang="en-US" sz="1800" b="1" dirty="0"/>
              <a:t>R: </a:t>
            </a:r>
            <a:r>
              <a:rPr lang="en-US" sz="1800" dirty="0"/>
              <a:t>	</a:t>
            </a:r>
            <a:r>
              <a:rPr lang="en-US" sz="1800" i="1" dirty="0"/>
              <a:t>What goals do you have for using </a:t>
            </a:r>
            <a:r>
              <a:rPr lang="en-US" sz="1800" i="1" dirty="0" err="1" smtClean="0"/>
              <a:t>WoW</a:t>
            </a:r>
            <a:r>
              <a:rPr lang="en-US" sz="1800" i="1" dirty="0" smtClean="0"/>
              <a:t> and have </a:t>
            </a:r>
            <a:r>
              <a:rPr lang="en-US" sz="1800" i="1" dirty="0"/>
              <a:t>they changed at all during </a:t>
            </a:r>
            <a:r>
              <a:rPr lang="en-US" sz="1800" i="1" dirty="0" smtClean="0"/>
              <a:t>the course </a:t>
            </a:r>
            <a:r>
              <a:rPr lang="en-US" sz="1800" i="1" dirty="0"/>
              <a:t>of the study</a:t>
            </a:r>
            <a:r>
              <a:rPr lang="en-US" sz="1800" i="1" dirty="0" smtClean="0"/>
              <a:t>?</a:t>
            </a:r>
            <a:br>
              <a:rPr lang="en-US" sz="1800" i="1" dirty="0" smtClean="0"/>
            </a:br>
            <a:endParaRPr lang="en-US" sz="1800" dirty="0"/>
          </a:p>
          <a:p>
            <a:pPr marL="914400" indent="-914400">
              <a:buNone/>
              <a:tabLst>
                <a:tab pos="914400" algn="l"/>
              </a:tabLst>
            </a:pPr>
            <a:r>
              <a:rPr lang="en-US" sz="1800" b="1" dirty="0"/>
              <a:t>P9: </a:t>
            </a:r>
            <a:r>
              <a:rPr lang="en-US" sz="1800" dirty="0"/>
              <a:t>	</a:t>
            </a:r>
            <a:r>
              <a:rPr lang="en-US" sz="1800" i="1" dirty="0"/>
              <a:t>Well, about halfway through when I was </a:t>
            </a:r>
            <a:r>
              <a:rPr lang="en-US" sz="1800" i="1" dirty="0" smtClean="0"/>
              <a:t>having trouble </a:t>
            </a:r>
            <a:r>
              <a:rPr lang="en-US" sz="1800" i="1" dirty="0"/>
              <a:t>with </a:t>
            </a:r>
            <a:r>
              <a:rPr lang="en-US" sz="1800" i="1" dirty="0" smtClean="0"/>
              <a:t>like </a:t>
            </a:r>
            <a:r>
              <a:rPr lang="en-US" sz="1800" i="1" dirty="0"/>
              <a:t>the missions and stuff, my goal </a:t>
            </a:r>
            <a:r>
              <a:rPr lang="en-US" sz="1800" i="1" dirty="0" smtClean="0"/>
              <a:t>was just to </a:t>
            </a:r>
            <a:r>
              <a:rPr lang="en-US" sz="1800" i="1" dirty="0"/>
              <a:t>get it over with. </a:t>
            </a:r>
            <a:r>
              <a:rPr lang="en-US" sz="1800" i="1" dirty="0" smtClean="0"/>
              <a:t>But </a:t>
            </a:r>
            <a:r>
              <a:rPr lang="en-US" sz="1800" i="1" dirty="0"/>
              <a:t>now, that they have made it </a:t>
            </a:r>
            <a:r>
              <a:rPr lang="en-US" sz="1800" i="1" dirty="0" smtClean="0"/>
              <a:t>easier</a:t>
            </a:r>
            <a:r>
              <a:rPr lang="en-US" sz="1800" i="1" dirty="0"/>
              <a:t>, it’s more enjoyable </a:t>
            </a:r>
            <a:r>
              <a:rPr lang="en-US" sz="1800" i="1" dirty="0" smtClean="0"/>
              <a:t>since </a:t>
            </a:r>
            <a:r>
              <a:rPr lang="en-US" sz="1800" i="1" dirty="0"/>
              <a:t>they basically tell you </a:t>
            </a:r>
            <a:r>
              <a:rPr lang="en-US" sz="1800" i="1" dirty="0" smtClean="0"/>
              <a:t>where </a:t>
            </a:r>
            <a:r>
              <a:rPr lang="en-US" sz="1800" i="1" dirty="0"/>
              <a:t>to go for the missions. So my </a:t>
            </a:r>
            <a:r>
              <a:rPr lang="en-US" sz="1800" i="1" dirty="0" smtClean="0"/>
              <a:t>goal,</a:t>
            </a:r>
            <a:br>
              <a:rPr lang="en-US" sz="1800" i="1" dirty="0" smtClean="0"/>
            </a:br>
            <a:endParaRPr lang="en-US" sz="1800" b="1" dirty="0"/>
          </a:p>
          <a:p>
            <a:pPr marL="914400" indent="-914400">
              <a:buNone/>
              <a:tabLst>
                <a:tab pos="914400" algn="l"/>
              </a:tabLst>
            </a:pPr>
            <a:r>
              <a:rPr lang="en-US" sz="1800" b="1" dirty="0"/>
              <a:t>R: </a:t>
            </a:r>
            <a:r>
              <a:rPr lang="en-US" sz="1800" dirty="0"/>
              <a:t>	</a:t>
            </a:r>
            <a:r>
              <a:rPr lang="en-US" sz="1800" i="1" dirty="0"/>
              <a:t>So, the latest update has made it easier</a:t>
            </a:r>
            <a:r>
              <a:rPr lang="en-US" sz="1800" i="1" dirty="0" smtClean="0"/>
              <a:t>?</a:t>
            </a:r>
            <a:br>
              <a:rPr lang="en-US" sz="1800" i="1" dirty="0" smtClean="0"/>
            </a:br>
            <a:endParaRPr lang="en-US" sz="1800" b="1" dirty="0"/>
          </a:p>
          <a:p>
            <a:pPr marL="914400" indent="-914400">
              <a:buNone/>
              <a:tabLst>
                <a:tab pos="914400" algn="l"/>
              </a:tabLst>
            </a:pPr>
            <a:r>
              <a:rPr lang="en-US" sz="1800" b="1" dirty="0"/>
              <a:t>P9: </a:t>
            </a:r>
            <a:r>
              <a:rPr lang="en-US" sz="1800" dirty="0"/>
              <a:t>	</a:t>
            </a:r>
            <a:r>
              <a:rPr lang="en-US" sz="1800" i="1" dirty="0"/>
              <a:t>Yeah. A heck of a lot easier. So, yeah, it’s more enjoyable </a:t>
            </a:r>
            <a:r>
              <a:rPr lang="en-US" sz="1800" i="1" dirty="0" smtClean="0"/>
              <a:t>and easier </a:t>
            </a:r>
            <a:r>
              <a:rPr lang="en-US" sz="1800" i="1" dirty="0"/>
              <a:t>to play now.</a:t>
            </a:r>
            <a:endParaRPr lang="en-US" sz="1800" dirty="0"/>
          </a:p>
        </p:txBody>
      </p:sp>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Perceiving-in-use</a:t>
            </a:r>
            <a:endParaRPr lang="en-US" dirty="0" smtClean="0"/>
          </a:p>
        </p:txBody>
      </p:sp>
    </p:spTree>
    <p:extLst>
      <p:ext uri="{BB962C8B-B14F-4D97-AF65-F5344CB8AC3E}">
        <p14:creationId xmlns:p14="http://schemas.microsoft.com/office/powerpoint/2010/main" val="30142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86200"/>
            <a:ext cx="2540000" cy="2540000"/>
          </a:xfrm>
          <a:prstGeom prst="rect">
            <a:avLst/>
          </a:prstGeom>
        </p:spPr>
      </p:pic>
      <p:sp>
        <p:nvSpPr>
          <p:cNvPr id="5" name="Content Placeholder 2"/>
          <p:cNvSpPr txBox="1">
            <a:spLocks/>
          </p:cNvSpPr>
          <p:nvPr/>
        </p:nvSpPr>
        <p:spPr>
          <a:xfrm>
            <a:off x="609600" y="1924050"/>
            <a:ext cx="7924800" cy="1504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None/>
            </a:pPr>
            <a:r>
              <a:rPr lang="en-US" dirty="0"/>
              <a:t>Consolidating experiences and making knowledge about a situation.</a:t>
            </a:r>
          </a:p>
          <a:p>
            <a:pPr lvl="1"/>
            <a:endParaRPr lang="en-US" sz="2400" dirty="0"/>
          </a:p>
        </p:txBody>
      </p:sp>
      <p:sp>
        <p:nvSpPr>
          <p:cNvPr id="6"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Making Meaning</a:t>
            </a:r>
          </a:p>
        </p:txBody>
      </p:sp>
    </p:spTree>
    <p:extLst>
      <p:ext uri="{BB962C8B-B14F-4D97-AF65-F5344CB8AC3E}">
        <p14:creationId xmlns:p14="http://schemas.microsoft.com/office/powerpoint/2010/main" val="393323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Making Meaning</a:t>
            </a:r>
          </a:p>
        </p:txBody>
      </p:sp>
      <p:sp>
        <p:nvSpPr>
          <p:cNvPr id="6" name="Content Placeholder 2"/>
          <p:cNvSpPr txBox="1">
            <a:spLocks/>
          </p:cNvSpPr>
          <p:nvPr/>
        </p:nvSpPr>
        <p:spPr>
          <a:xfrm>
            <a:off x="1043492" y="2133600"/>
            <a:ext cx="6777317" cy="350897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914400" indent="-914400">
              <a:buNone/>
            </a:pPr>
            <a:r>
              <a:rPr lang="en-US" sz="1700" b="1" i="1" dirty="0"/>
              <a:t>P12:</a:t>
            </a:r>
            <a:r>
              <a:rPr lang="en-US" sz="1700" i="1" dirty="0"/>
              <a:t>	I kind of found out about it just through interaction. </a:t>
            </a:r>
            <a:r>
              <a:rPr lang="en-US" sz="1700" i="1" dirty="0" smtClean="0"/>
              <a:t>And </a:t>
            </a:r>
            <a:r>
              <a:rPr lang="en-US" sz="1700" i="1" dirty="0"/>
              <a:t>realizing that something else was going on in the </a:t>
            </a:r>
            <a:r>
              <a:rPr lang="en-US" sz="1700" i="1" dirty="0" smtClean="0"/>
              <a:t>game</a:t>
            </a:r>
            <a:r>
              <a:rPr lang="en-US" sz="1700" i="1" dirty="0"/>
              <a:t>. That I hadn’t, really had the need to know about </a:t>
            </a:r>
            <a:r>
              <a:rPr lang="en-US" sz="1700" i="1" dirty="0" smtClean="0"/>
              <a:t>it</a:t>
            </a:r>
            <a:r>
              <a:rPr lang="en-US" sz="1700" i="1" dirty="0"/>
              <a:t>. So, now I’m teaching other people about it all the </a:t>
            </a:r>
            <a:r>
              <a:rPr lang="en-US" sz="1700" i="1" dirty="0" smtClean="0"/>
              <a:t>time</a:t>
            </a:r>
            <a:r>
              <a:rPr lang="en-US" sz="1700" i="1" dirty="0"/>
              <a:t>. I’ve taught three people in our guild. They didn’t </a:t>
            </a:r>
            <a:r>
              <a:rPr lang="en-US" sz="1700" i="1" dirty="0" smtClean="0"/>
              <a:t>know</a:t>
            </a:r>
            <a:r>
              <a:rPr lang="en-US" sz="1700" i="1" dirty="0"/>
              <a:t>. They were pricing green items too low and they </a:t>
            </a:r>
            <a:r>
              <a:rPr lang="en-US" sz="1700" i="1" dirty="0" smtClean="0"/>
              <a:t>were </a:t>
            </a:r>
            <a:r>
              <a:rPr lang="en-US" sz="1700" i="1" dirty="0"/>
              <a:t>pricing white items to high and they weren’t </a:t>
            </a:r>
            <a:r>
              <a:rPr lang="en-US" sz="1700" i="1" dirty="0" smtClean="0"/>
              <a:t>selling</a:t>
            </a:r>
            <a:r>
              <a:rPr lang="en-US" sz="1700" i="1" dirty="0"/>
              <a:t>. You know, they just had no idea. That one guy </a:t>
            </a:r>
            <a:r>
              <a:rPr lang="en-US" sz="1700" i="1" dirty="0" smtClean="0"/>
              <a:t>that </a:t>
            </a:r>
            <a:r>
              <a:rPr lang="en-US" sz="1700" i="1" dirty="0"/>
              <a:t>was using the bank vault. He basically was using </a:t>
            </a:r>
            <a:r>
              <a:rPr lang="en-US" sz="1700" i="1" dirty="0" smtClean="0"/>
              <a:t>the </a:t>
            </a:r>
            <a:r>
              <a:rPr lang="en-US" sz="1700" i="1" dirty="0"/>
              <a:t>guild vault as a bank tab, because he had so much </a:t>
            </a:r>
            <a:r>
              <a:rPr lang="en-US" sz="1700" i="1" dirty="0" smtClean="0"/>
              <a:t>stuff</a:t>
            </a:r>
            <a:r>
              <a:rPr lang="en-US" sz="1700" i="1" dirty="0"/>
              <a:t>. And he didn’t know. And I looked at him and I’m 	like, ‘Dude you could sell all this stuff, and you </a:t>
            </a:r>
            <a:r>
              <a:rPr lang="en-US" sz="1700" i="1" dirty="0" smtClean="0"/>
              <a:t>could probably </a:t>
            </a:r>
            <a:r>
              <a:rPr lang="en-US" sz="1700" i="1" dirty="0"/>
              <a:t>just from everything sitting in this one tab, </a:t>
            </a:r>
            <a:r>
              <a:rPr lang="en-US" sz="1700" i="1" dirty="0" smtClean="0"/>
              <a:t>you </a:t>
            </a:r>
            <a:r>
              <a:rPr lang="en-US" sz="1700" i="1" dirty="0"/>
              <a:t>could probably get 1000 gold from it.’ But </a:t>
            </a:r>
            <a:r>
              <a:rPr lang="en-US" sz="1700" i="1" dirty="0" smtClean="0"/>
              <a:t>he didn’t</a:t>
            </a:r>
            <a:r>
              <a:rPr lang="en-US" sz="1700" i="1" dirty="0"/>
              <a:t>.</a:t>
            </a:r>
            <a:endParaRPr lang="en-US" sz="1700" dirty="0"/>
          </a:p>
          <a:p>
            <a:pPr marL="914400" indent="-914400">
              <a:buNone/>
            </a:pPr>
            <a:endParaRPr lang="en-US" sz="1700" dirty="0"/>
          </a:p>
        </p:txBody>
      </p:sp>
    </p:spTree>
    <p:extLst>
      <p:ext uri="{BB962C8B-B14F-4D97-AF65-F5344CB8AC3E}">
        <p14:creationId xmlns:p14="http://schemas.microsoft.com/office/powerpoint/2010/main" val="226008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9677400" cy="731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620" y="-76200"/>
            <a:ext cx="7190580" cy="7190580"/>
          </a:xfrm>
        </p:spPr>
      </p:pic>
    </p:spTree>
    <p:extLst>
      <p:ext uri="{BB962C8B-B14F-4D97-AF65-F5344CB8AC3E}">
        <p14:creationId xmlns:p14="http://schemas.microsoft.com/office/powerpoint/2010/main" val="11535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Contribution</a:t>
            </a:r>
          </a:p>
        </p:txBody>
      </p:sp>
      <p:sp>
        <p:nvSpPr>
          <p:cNvPr id="6" name="Content Placeholder 2"/>
          <p:cNvSpPr txBox="1">
            <a:spLocks/>
          </p:cNvSpPr>
          <p:nvPr/>
        </p:nvSpPr>
        <p:spPr>
          <a:xfrm>
            <a:off x="609600" y="1924050"/>
            <a:ext cx="57150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800" dirty="0"/>
              <a:t>Conceptual </a:t>
            </a:r>
            <a:r>
              <a:rPr lang="en-US" sz="2800" dirty="0" smtClean="0"/>
              <a:t>development </a:t>
            </a:r>
            <a:r>
              <a:rPr lang="en-US" sz="2800" dirty="0"/>
              <a:t>of </a:t>
            </a:r>
            <a:r>
              <a:rPr lang="en-US" sz="2800" dirty="0" smtClean="0"/>
              <a:t>learning-in-use</a:t>
            </a:r>
            <a:endParaRPr lang="en-US" sz="2800" dirty="0"/>
          </a:p>
          <a:p>
            <a:pPr>
              <a:buSzPct val="105000"/>
              <a:buFont typeface="Courier New" pitchFamily="49" charset="0"/>
              <a:buChar char="o"/>
            </a:pPr>
            <a:r>
              <a:rPr lang="en-US" sz="2800" dirty="0"/>
              <a:t>Framework</a:t>
            </a:r>
          </a:p>
          <a:p>
            <a:pPr>
              <a:buSzPct val="105000"/>
              <a:buFont typeface="Courier New" pitchFamily="49" charset="0"/>
              <a:buChar char="o"/>
            </a:pPr>
            <a:r>
              <a:rPr lang="en-US" sz="2800" dirty="0"/>
              <a:t>Experiential </a:t>
            </a:r>
            <a:r>
              <a:rPr lang="en-US" sz="2800" dirty="0" smtClean="0"/>
              <a:t>approach</a:t>
            </a:r>
            <a:endParaRPr lang="en-US" sz="2800" dirty="0"/>
          </a:p>
          <a:p>
            <a:pPr marL="365760" lvl="1" indent="0">
              <a:buSzPct val="105000"/>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
        <p:nvSpPr>
          <p:cNvPr id="8" name="TextBox 7"/>
          <p:cNvSpPr txBox="1"/>
          <p:nvPr/>
        </p:nvSpPr>
        <p:spPr>
          <a:xfrm>
            <a:off x="6400800" y="2000250"/>
            <a:ext cx="2201244" cy="3754874"/>
          </a:xfrm>
          <a:prstGeom prst="rect">
            <a:avLst/>
          </a:prstGeom>
          <a:noFill/>
        </p:spPr>
        <p:txBody>
          <a:bodyPr wrap="none" rtlCol="0">
            <a:spAutoFit/>
          </a:bodyPr>
          <a:lstStyle/>
          <a:p>
            <a:r>
              <a:rPr lang="en-US" sz="1500" dirty="0" smtClean="0"/>
              <a:t>Citations:</a:t>
            </a:r>
          </a:p>
          <a:p>
            <a:endParaRPr lang="en-US" sz="1500" dirty="0"/>
          </a:p>
          <a:p>
            <a:r>
              <a:rPr lang="en-US" sz="1600" dirty="0"/>
              <a:t>Button (</a:t>
            </a:r>
            <a:r>
              <a:rPr lang="en-US" sz="1600" dirty="0" smtClean="0"/>
              <a:t>2003);</a:t>
            </a:r>
          </a:p>
          <a:p>
            <a:r>
              <a:rPr lang="en-US" sz="1600" dirty="0" smtClean="0"/>
              <a:t>Button </a:t>
            </a:r>
            <a:r>
              <a:rPr lang="en-US" sz="1600" dirty="0"/>
              <a:t>&amp; </a:t>
            </a:r>
            <a:r>
              <a:rPr lang="en-US" sz="1600" dirty="0" err="1"/>
              <a:t>Dourish</a:t>
            </a:r>
            <a:r>
              <a:rPr lang="en-US" sz="1600" dirty="0"/>
              <a:t> </a:t>
            </a:r>
          </a:p>
          <a:p>
            <a:r>
              <a:rPr lang="en-US" sz="1600" dirty="0" smtClean="0"/>
              <a:t>(</a:t>
            </a:r>
            <a:r>
              <a:rPr lang="en-US" sz="1600" dirty="0"/>
              <a:t>1996</a:t>
            </a:r>
            <a:r>
              <a:rPr lang="en-US" sz="1600" dirty="0" smtClean="0"/>
              <a:t>); </a:t>
            </a:r>
          </a:p>
          <a:p>
            <a:r>
              <a:rPr lang="en-US" sz="1600" dirty="0" err="1" smtClean="0"/>
              <a:t>Dourish</a:t>
            </a:r>
            <a:r>
              <a:rPr lang="en-US" sz="1600" dirty="0" smtClean="0"/>
              <a:t> </a:t>
            </a:r>
            <a:r>
              <a:rPr lang="en-US" sz="1600" dirty="0"/>
              <a:t>(2001</a:t>
            </a:r>
            <a:r>
              <a:rPr lang="en-US" sz="1600" dirty="0" smtClean="0"/>
              <a:t>); </a:t>
            </a:r>
          </a:p>
          <a:p>
            <a:r>
              <a:rPr lang="en-US" sz="1600" dirty="0" err="1" smtClean="0"/>
              <a:t>Forlizzi</a:t>
            </a:r>
            <a:r>
              <a:rPr lang="en-US" sz="1600" dirty="0" smtClean="0"/>
              <a:t> </a:t>
            </a:r>
            <a:r>
              <a:rPr lang="en-US" sz="1600" dirty="0"/>
              <a:t>&amp; Ford </a:t>
            </a:r>
          </a:p>
          <a:p>
            <a:r>
              <a:rPr lang="en-US" sz="1600" dirty="0" smtClean="0"/>
              <a:t>(</a:t>
            </a:r>
            <a:r>
              <a:rPr lang="en-US" sz="1600" dirty="0"/>
              <a:t>2000</a:t>
            </a:r>
            <a:r>
              <a:rPr lang="en-US" sz="1600" dirty="0" smtClean="0"/>
              <a:t>);</a:t>
            </a:r>
            <a:endParaRPr lang="en-US" sz="1600" dirty="0"/>
          </a:p>
          <a:p>
            <a:r>
              <a:rPr lang="en-US" sz="1600" dirty="0" err="1" smtClean="0"/>
              <a:t>Gaver</a:t>
            </a:r>
            <a:r>
              <a:rPr lang="en-US" sz="1600" dirty="0" smtClean="0"/>
              <a:t> </a:t>
            </a:r>
            <a:r>
              <a:rPr lang="en-US" sz="1600" dirty="0"/>
              <a:t>et al. (2007</a:t>
            </a:r>
            <a:r>
              <a:rPr lang="en-US" sz="1600" dirty="0" smtClean="0"/>
              <a:t>);</a:t>
            </a:r>
          </a:p>
          <a:p>
            <a:r>
              <a:rPr lang="en-US" sz="1600" dirty="0" smtClean="0"/>
              <a:t>McCarthy </a:t>
            </a:r>
            <a:r>
              <a:rPr lang="en-US" sz="1600" dirty="0"/>
              <a:t>&amp; </a:t>
            </a:r>
            <a:r>
              <a:rPr lang="en-US" sz="1600" dirty="0" smtClean="0"/>
              <a:t>Wright</a:t>
            </a:r>
          </a:p>
          <a:p>
            <a:r>
              <a:rPr lang="en-US" sz="1600" dirty="0" smtClean="0"/>
              <a:t>(</a:t>
            </a:r>
            <a:r>
              <a:rPr lang="en-US" sz="1600" dirty="0"/>
              <a:t>2004</a:t>
            </a:r>
            <a:r>
              <a:rPr lang="en-US" sz="1600" dirty="0" smtClean="0"/>
              <a:t>); </a:t>
            </a:r>
          </a:p>
          <a:p>
            <a:r>
              <a:rPr lang="en-US" sz="1600" dirty="0" err="1" smtClean="0"/>
              <a:t>Sengers</a:t>
            </a:r>
            <a:r>
              <a:rPr lang="en-US" sz="1600" dirty="0" smtClean="0"/>
              <a:t> </a:t>
            </a:r>
            <a:r>
              <a:rPr lang="en-US" sz="1600" dirty="0"/>
              <a:t>&amp; </a:t>
            </a:r>
            <a:r>
              <a:rPr lang="en-US" sz="1600" dirty="0" err="1"/>
              <a:t>Gaver</a:t>
            </a:r>
            <a:r>
              <a:rPr lang="en-US" sz="1600" dirty="0"/>
              <a:t> </a:t>
            </a:r>
            <a:endParaRPr lang="en-US" sz="1600" dirty="0" smtClean="0"/>
          </a:p>
          <a:p>
            <a:r>
              <a:rPr lang="en-US" sz="1600" dirty="0" smtClean="0"/>
              <a:t>(</a:t>
            </a:r>
            <a:r>
              <a:rPr lang="en-US" sz="1600" dirty="0"/>
              <a:t>2006</a:t>
            </a:r>
            <a:r>
              <a:rPr lang="en-US" sz="1600" dirty="0" smtClean="0"/>
              <a:t>); </a:t>
            </a:r>
            <a:endParaRPr lang="en-US" sz="1600" dirty="0"/>
          </a:p>
          <a:p>
            <a:r>
              <a:rPr lang="en-US" sz="1600" dirty="0" err="1"/>
              <a:t>Winograd</a:t>
            </a:r>
            <a:r>
              <a:rPr lang="en-US" sz="1600" dirty="0"/>
              <a:t> &amp; Flores </a:t>
            </a:r>
            <a:endParaRPr lang="en-US" sz="1600" dirty="0" smtClean="0"/>
          </a:p>
          <a:p>
            <a:r>
              <a:rPr lang="en-US" sz="1600" dirty="0" smtClean="0"/>
              <a:t>(</a:t>
            </a:r>
            <a:r>
              <a:rPr lang="en-US" sz="1600" dirty="0"/>
              <a:t>1986)</a:t>
            </a:r>
          </a:p>
        </p:txBody>
      </p:sp>
    </p:spTree>
    <p:extLst>
      <p:ext uri="{BB962C8B-B14F-4D97-AF65-F5344CB8AC3E}">
        <p14:creationId xmlns:p14="http://schemas.microsoft.com/office/powerpoint/2010/main" val="397783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375" y="2057400"/>
            <a:ext cx="7772400" cy="5257800"/>
          </a:xfrm>
        </p:spPr>
        <p:txBody>
          <a:bodyPr>
            <a:normAutofit/>
          </a:bodyPr>
          <a:lstStyle/>
          <a:p>
            <a:pPr marL="0" indent="0">
              <a:buNone/>
            </a:pPr>
            <a:r>
              <a:rPr lang="en-US" sz="2000" b="1" i="1" dirty="0"/>
              <a:t>Hypothesis #1: </a:t>
            </a:r>
            <a:endParaRPr lang="en-US" sz="2000" b="1" i="1" dirty="0" smtClean="0"/>
          </a:p>
          <a:p>
            <a:pPr marL="400050" lvl="1" indent="0">
              <a:buNone/>
            </a:pPr>
            <a:r>
              <a:rPr lang="en-US" sz="1600" i="1" dirty="0" smtClean="0"/>
              <a:t>People </a:t>
            </a:r>
            <a:r>
              <a:rPr lang="en-US" sz="1600" i="1" dirty="0"/>
              <a:t>are more comfortable and more likely to engage in learning when an artifact is more familiar in general, and less comfortable and less likely to engage in learning when an artifact is less </a:t>
            </a:r>
            <a:r>
              <a:rPr lang="en-US" sz="1600" i="1" dirty="0" smtClean="0"/>
              <a:t>familiar.</a:t>
            </a:r>
            <a:endParaRPr lang="en-US" sz="1000" i="1" dirty="0" smtClean="0"/>
          </a:p>
          <a:p>
            <a:pPr marL="400050" lvl="1" indent="0">
              <a:buNone/>
            </a:pPr>
            <a:endParaRPr lang="en-US" sz="1050" i="1" dirty="0"/>
          </a:p>
          <a:p>
            <a:pPr marL="0" indent="0">
              <a:buNone/>
            </a:pPr>
            <a:r>
              <a:rPr lang="en-US" sz="2000" b="1" i="1" dirty="0"/>
              <a:t>Research Question #1: </a:t>
            </a:r>
            <a:endParaRPr lang="en-US" sz="2000" b="1" i="1" dirty="0" smtClean="0"/>
          </a:p>
          <a:p>
            <a:pPr marL="400050" lvl="1" indent="0">
              <a:buNone/>
            </a:pPr>
            <a:r>
              <a:rPr lang="en-US" sz="1600" i="1" dirty="0" smtClean="0"/>
              <a:t>How </a:t>
            </a:r>
            <a:r>
              <a:rPr lang="en-US" sz="1600" i="1" dirty="0"/>
              <a:t>do the four phenomena of learning-in-use </a:t>
            </a:r>
            <a:r>
              <a:rPr lang="en-US" sz="1600" i="1" dirty="0" smtClean="0"/>
              <a:t>play </a:t>
            </a:r>
            <a:r>
              <a:rPr lang="en-US" sz="1600" i="1" dirty="0"/>
              <a:t>out for user’s own actual </a:t>
            </a:r>
            <a:r>
              <a:rPr lang="en-US" sz="1600" i="1" dirty="0" smtClean="0"/>
              <a:t>artifacts?</a:t>
            </a:r>
            <a:endParaRPr lang="en-US" sz="1000" i="1" dirty="0" smtClean="0"/>
          </a:p>
          <a:p>
            <a:pPr marL="0" indent="0">
              <a:buNone/>
            </a:pPr>
            <a:endParaRPr lang="en-US" sz="1000" i="1" dirty="0"/>
          </a:p>
          <a:p>
            <a:pPr marL="0" indent="0">
              <a:buNone/>
            </a:pPr>
            <a:r>
              <a:rPr lang="en-US" sz="2000" b="1" i="1" dirty="0" smtClean="0"/>
              <a:t>Research Question #2: </a:t>
            </a:r>
          </a:p>
          <a:p>
            <a:pPr marL="400050" lvl="1" indent="0">
              <a:buNone/>
            </a:pPr>
            <a:r>
              <a:rPr lang="en-US" sz="1600" dirty="0" smtClean="0"/>
              <a:t>How effectively can designers influence learning-in-use?</a:t>
            </a:r>
            <a:endParaRPr lang="en-US" sz="1600" i="1" dirty="0" smtClean="0"/>
          </a:p>
          <a:p>
            <a:pPr marL="400050" lvl="1" indent="0">
              <a:buNone/>
            </a:pPr>
            <a:endParaRPr lang="en-US" sz="1800" i="1" dirty="0"/>
          </a:p>
        </p:txBody>
      </p:sp>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Future Work</a:t>
            </a:r>
          </a:p>
        </p:txBody>
      </p:sp>
    </p:spTree>
    <p:extLst>
      <p:ext uri="{BB962C8B-B14F-4D97-AF65-F5344CB8AC3E}">
        <p14:creationId xmlns:p14="http://schemas.microsoft.com/office/powerpoint/2010/main" val="158866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5257800"/>
          </a:xfrm>
        </p:spPr>
        <p:txBody>
          <a:bodyPr>
            <a:normAutofit/>
          </a:bodyPr>
          <a:lstStyle/>
          <a:p>
            <a:pPr>
              <a:buSzPct val="105000"/>
              <a:buFont typeface="Courier New" pitchFamily="49" charset="0"/>
              <a:buChar char="o"/>
            </a:pPr>
            <a:r>
              <a:rPr lang="en-US" dirty="0" smtClean="0"/>
              <a:t>Empirical and theoretical contributions:</a:t>
            </a:r>
          </a:p>
          <a:p>
            <a:pPr lvl="1">
              <a:buSzPct val="105000"/>
              <a:buFont typeface="Courier New" pitchFamily="49" charset="0"/>
              <a:buChar char="o"/>
            </a:pPr>
            <a:r>
              <a:rPr lang="en-US" dirty="0" smtClean="0"/>
              <a:t>Learning-in-use</a:t>
            </a:r>
          </a:p>
          <a:p>
            <a:pPr lvl="1">
              <a:buSzPct val="105000"/>
              <a:buFont typeface="Courier New" pitchFamily="49" charset="0"/>
              <a:buChar char="o"/>
            </a:pPr>
            <a:r>
              <a:rPr lang="en-US" dirty="0" smtClean="0"/>
              <a:t>Immersion/engagement</a:t>
            </a:r>
          </a:p>
          <a:p>
            <a:pPr lvl="1">
              <a:buSzPct val="105000"/>
              <a:buFont typeface="Courier New" pitchFamily="49" charset="0"/>
              <a:buChar char="o"/>
            </a:pPr>
            <a:r>
              <a:rPr lang="en-US" dirty="0" smtClean="0"/>
              <a:t>Motivation</a:t>
            </a:r>
          </a:p>
          <a:p>
            <a:pPr lvl="1">
              <a:buSzPct val="105000"/>
              <a:buFont typeface="Courier New" pitchFamily="49" charset="0"/>
              <a:buChar char="o"/>
            </a:pPr>
            <a:r>
              <a:rPr lang="en-US" dirty="0" smtClean="0"/>
              <a:t>Attention and awareness in use</a:t>
            </a:r>
          </a:p>
          <a:p>
            <a:pPr lvl="1">
              <a:buSzPct val="105000"/>
              <a:buFont typeface="Courier New" pitchFamily="49" charset="0"/>
              <a:buChar char="o"/>
            </a:pPr>
            <a:r>
              <a:rPr lang="en-US" dirty="0" smtClean="0"/>
              <a:t>Breakdown</a:t>
            </a:r>
          </a:p>
          <a:p>
            <a:pPr>
              <a:buSzPct val="105000"/>
              <a:buFont typeface="Courier New" pitchFamily="49" charset="0"/>
              <a:buChar char="o"/>
            </a:pPr>
            <a:r>
              <a:rPr lang="en-US" dirty="0" smtClean="0"/>
              <a:t>How does technology enable meaning-in-use?</a:t>
            </a:r>
          </a:p>
          <a:p>
            <a:pPr lvl="1">
              <a:buSzPct val="105000"/>
              <a:buFont typeface="Courier New" pitchFamily="49" charset="0"/>
              <a:buChar char="o"/>
            </a:pPr>
            <a:r>
              <a:rPr lang="en-US" dirty="0" smtClean="0"/>
              <a:t>Relating functional design with experience</a:t>
            </a:r>
          </a:p>
          <a:p>
            <a:pPr lvl="1">
              <a:buSzPct val="105000"/>
              <a:buFont typeface="Courier New" pitchFamily="49" charset="0"/>
              <a:buChar char="o"/>
            </a:pPr>
            <a:r>
              <a:rPr lang="en-US" dirty="0" smtClean="0"/>
              <a:t>Is there a relationship</a:t>
            </a:r>
          </a:p>
        </p:txBody>
      </p:sp>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Broad Research Goal</a:t>
            </a:r>
          </a:p>
        </p:txBody>
      </p:sp>
    </p:spTree>
    <p:extLst>
      <p:ext uri="{BB962C8B-B14F-4D97-AF65-F5344CB8AC3E}">
        <p14:creationId xmlns:p14="http://schemas.microsoft.com/office/powerpoint/2010/main" val="333364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0296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655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Supplemental Slides</a:t>
            </a:r>
            <a:endParaRPr lang="en-US" dirty="0"/>
          </a:p>
        </p:txBody>
      </p:sp>
      <p:sp>
        <p:nvSpPr>
          <p:cNvPr id="5" name="Text Placeholder 4"/>
          <p:cNvSpPr>
            <a:spLocks noGrp="1"/>
          </p:cNvSpPr>
          <p:nvPr>
            <p:ph type="body" idx="1"/>
          </p:nvPr>
        </p:nvSpPr>
        <p:spPr/>
        <p:txBody>
          <a:bodyPr/>
          <a:lstStyle/>
          <a:p>
            <a:r>
              <a:rPr lang="en-US" dirty="0" smtClean="0"/>
              <a:t>Research Questions	Sample Questions</a:t>
            </a:r>
          </a:p>
          <a:p>
            <a:endParaRPr lang="en-US" dirty="0"/>
          </a:p>
          <a:p>
            <a:endParaRPr lang="en-US" dirty="0"/>
          </a:p>
        </p:txBody>
      </p:sp>
    </p:spTree>
    <p:extLst>
      <p:ext uri="{BB962C8B-B14F-4D97-AF65-F5344CB8AC3E}">
        <p14:creationId xmlns:p14="http://schemas.microsoft.com/office/powerpoint/2010/main" val="14765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3490" y="685800"/>
            <a:ext cx="7024744" cy="1143000"/>
          </a:xfrm>
        </p:spPr>
        <p:txBody>
          <a:bodyPr/>
          <a:lstStyle/>
          <a:p>
            <a:pPr eaLnBrk="1" hangingPunct="1"/>
            <a:r>
              <a:rPr lang="en-US" dirty="0" smtClean="0"/>
              <a:t>My Interests</a:t>
            </a:r>
          </a:p>
        </p:txBody>
      </p:sp>
      <p:sp>
        <p:nvSpPr>
          <p:cNvPr id="7" name="Content Placeholder 2"/>
          <p:cNvSpPr txBox="1">
            <a:spLocks/>
          </p:cNvSpPr>
          <p:nvPr/>
        </p:nvSpPr>
        <p:spPr>
          <a:xfrm>
            <a:off x="609600" y="1924050"/>
            <a:ext cx="56388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sz="2800" dirty="0"/>
              <a:t>User experience</a:t>
            </a:r>
          </a:p>
          <a:p>
            <a:pPr lvl="1">
              <a:buSzPct val="105000"/>
              <a:buFont typeface="Courier New" pitchFamily="49" charset="0"/>
              <a:buChar char="o"/>
            </a:pPr>
            <a:r>
              <a:rPr lang="en-US" sz="2400" dirty="0"/>
              <a:t>Learning experience</a:t>
            </a:r>
          </a:p>
          <a:p>
            <a:pPr lvl="1">
              <a:buSzPct val="105000"/>
              <a:buFont typeface="Courier New" pitchFamily="49" charset="0"/>
              <a:buChar char="o"/>
            </a:pPr>
            <a:r>
              <a:rPr lang="en-US" sz="2400" dirty="0"/>
              <a:t>Expression through interactive artifacts</a:t>
            </a:r>
          </a:p>
          <a:p>
            <a:pPr lvl="1">
              <a:buSzPct val="105000"/>
              <a:buFont typeface="Courier New" pitchFamily="49" charset="0"/>
              <a:buChar char="o"/>
            </a:pPr>
            <a:r>
              <a:rPr lang="en-US" sz="2400" dirty="0"/>
              <a:t>Issues of motivation, awareness, and </a:t>
            </a:r>
            <a:br>
              <a:rPr lang="en-US" sz="2400" dirty="0"/>
            </a:br>
            <a:r>
              <a:rPr lang="en-US" sz="2400" dirty="0"/>
              <a:t>attention in </a:t>
            </a:r>
            <a:r>
              <a:rPr lang="en-US" sz="2400" dirty="0" smtClean="0"/>
              <a:t>use</a:t>
            </a:r>
          </a:p>
          <a:p>
            <a:pPr lvl="1"/>
            <a:endParaRPr lang="en-US" sz="2400" dirty="0"/>
          </a:p>
          <a:p>
            <a:pPr marL="365760" lvl="1" indent="0">
              <a:buNone/>
            </a:pPr>
            <a:endParaRPr lang="en-US" sz="2400" dirty="0"/>
          </a:p>
          <a:p>
            <a:pPr lvl="1"/>
            <a:endParaRPr 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732" r="22533"/>
          <a:stretch/>
        </p:blipFill>
        <p:spPr>
          <a:xfrm>
            <a:off x="7117080" y="857250"/>
            <a:ext cx="1463040" cy="5638800"/>
          </a:xfrm>
          <a:prstGeom prst="rect">
            <a:avLst/>
          </a:prstGeom>
        </p:spPr>
      </p:pic>
    </p:spTree>
    <p:extLst>
      <p:ext uri="{BB962C8B-B14F-4D97-AF65-F5344CB8AC3E}">
        <p14:creationId xmlns:p14="http://schemas.microsoft.com/office/powerpoint/2010/main" val="121703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Sample Interview Questions: Past Experience</a:t>
            </a:r>
            <a:endParaRPr lang="en-US" dirty="0"/>
          </a:p>
        </p:txBody>
      </p:sp>
      <p:sp>
        <p:nvSpPr>
          <p:cNvPr id="5" name="Content Placeholder 4"/>
          <p:cNvSpPr>
            <a:spLocks noGrp="1"/>
          </p:cNvSpPr>
          <p:nvPr>
            <p:ph idx="1"/>
          </p:nvPr>
        </p:nvSpPr>
        <p:spPr/>
        <p:txBody>
          <a:bodyPr>
            <a:normAutofit fontScale="77500" lnSpcReduction="20000"/>
          </a:bodyPr>
          <a:lstStyle/>
          <a:p>
            <a:r>
              <a:rPr lang="en-US" dirty="0"/>
              <a:t>Have you used Photoshop or other software before? (which)</a:t>
            </a:r>
          </a:p>
          <a:p>
            <a:pPr lvl="1"/>
            <a:r>
              <a:rPr lang="en-US" dirty="0"/>
              <a:t>How long ago and for how long?</a:t>
            </a:r>
          </a:p>
          <a:p>
            <a:pPr lvl="1"/>
            <a:r>
              <a:rPr lang="en-US" dirty="0"/>
              <a:t>What did you most commonly use this software for? (in what contexts)</a:t>
            </a:r>
          </a:p>
          <a:p>
            <a:pPr lvl="1"/>
            <a:r>
              <a:rPr lang="en-US" dirty="0"/>
              <a:t>What did you make with this software (description)?</a:t>
            </a:r>
          </a:p>
          <a:p>
            <a:r>
              <a:rPr lang="en-US" dirty="0"/>
              <a:t>What reasons did you have for using these programs in the past?</a:t>
            </a:r>
          </a:p>
          <a:p>
            <a:r>
              <a:rPr lang="en-US" dirty="0"/>
              <a:t>Has using these programs been easy /hard for you in the past?</a:t>
            </a:r>
          </a:p>
          <a:p>
            <a:r>
              <a:rPr lang="en-US" dirty="0"/>
              <a:t>Did you ever have any problems with the software? If so, please explain</a:t>
            </a:r>
            <a:r>
              <a:rPr lang="en-US" dirty="0" smtClean="0"/>
              <a:t>?</a:t>
            </a:r>
          </a:p>
          <a:p>
            <a:endParaRPr lang="en-US" dirty="0"/>
          </a:p>
        </p:txBody>
      </p:sp>
    </p:spTree>
    <p:extLst>
      <p:ext uri="{BB962C8B-B14F-4D97-AF65-F5344CB8AC3E}">
        <p14:creationId xmlns:p14="http://schemas.microsoft.com/office/powerpoint/2010/main" val="16728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 Expectations</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First</a:t>
            </a:r>
            <a:r>
              <a:rPr lang="en-US" dirty="0"/>
              <a:t>, how do you expect (Photoshop, World of </a:t>
            </a:r>
            <a:r>
              <a:rPr lang="en-US" dirty="0" err="1"/>
              <a:t>Warcraft</a:t>
            </a:r>
            <a:r>
              <a:rPr lang="en-US" dirty="0"/>
              <a:t>, or this iPod Touch) to be useful for you?</a:t>
            </a:r>
          </a:p>
          <a:p>
            <a:r>
              <a:rPr lang="en-US" dirty="0"/>
              <a:t>What kind of tasks or activities do you foresee using this device for?</a:t>
            </a:r>
          </a:p>
          <a:p>
            <a:r>
              <a:rPr lang="en-US" dirty="0"/>
              <a:t>Without having used it, what do you need to do in order to accomplish these tasks?</a:t>
            </a:r>
          </a:p>
          <a:p>
            <a:r>
              <a:rPr lang="en-US" dirty="0"/>
              <a:t>Do you foresee any obstacles that will hinder your use of the system?</a:t>
            </a:r>
          </a:p>
          <a:p>
            <a:r>
              <a:rPr lang="en-US" dirty="0"/>
              <a:t>Where do you think you will go to for help with the system when you get stuck with it?</a:t>
            </a:r>
          </a:p>
          <a:p>
            <a:r>
              <a:rPr lang="en-US" dirty="0"/>
              <a:t>How strongly would you rate your ability to use this device before using it? On a scale of 1 (lowest) to 5 (highest).</a:t>
            </a:r>
          </a:p>
          <a:p>
            <a:r>
              <a:rPr lang="en-US" dirty="0"/>
              <a:t>What is the likelihood that you will be able to use the device to accomplish all of your important goals? On a scale of 1 to 5.</a:t>
            </a:r>
          </a:p>
          <a:p>
            <a:r>
              <a:rPr lang="en-US" dirty="0"/>
              <a:t>Do you feel that you will be in control of the technology? How so?</a:t>
            </a:r>
          </a:p>
          <a:p>
            <a:endParaRPr lang="en-US" dirty="0"/>
          </a:p>
        </p:txBody>
      </p:sp>
    </p:spTree>
    <p:extLst>
      <p:ext uri="{BB962C8B-B14F-4D97-AF65-F5344CB8AC3E}">
        <p14:creationId xmlns:p14="http://schemas.microsoft.com/office/powerpoint/2010/main" val="394787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Questions: Motivations</a:t>
            </a:r>
            <a:endParaRPr lang="en-US" dirty="0"/>
          </a:p>
        </p:txBody>
      </p:sp>
      <p:sp>
        <p:nvSpPr>
          <p:cNvPr id="5" name="Content Placeholder 4"/>
          <p:cNvSpPr>
            <a:spLocks noGrp="1"/>
          </p:cNvSpPr>
          <p:nvPr>
            <p:ph idx="1"/>
          </p:nvPr>
        </p:nvSpPr>
        <p:spPr/>
        <p:txBody>
          <a:bodyPr>
            <a:normAutofit/>
          </a:bodyPr>
          <a:lstStyle/>
          <a:p>
            <a:r>
              <a:rPr lang="en-US" dirty="0"/>
              <a:t>What goals do you have for using the device?</a:t>
            </a:r>
          </a:p>
          <a:p>
            <a:r>
              <a:rPr lang="en-US" dirty="0"/>
              <a:t>What aspects of the device do you expect to find most enjoyable?</a:t>
            </a:r>
          </a:p>
          <a:p>
            <a:r>
              <a:rPr lang="en-US" dirty="0"/>
              <a:t>What motivates you to use this device?</a:t>
            </a:r>
          </a:p>
          <a:p>
            <a:endParaRPr lang="en-US" dirty="0"/>
          </a:p>
        </p:txBody>
      </p:sp>
    </p:spTree>
    <p:extLst>
      <p:ext uri="{BB962C8B-B14F-4D97-AF65-F5344CB8AC3E}">
        <p14:creationId xmlns:p14="http://schemas.microsoft.com/office/powerpoint/2010/main" val="326483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How do users learn to use interactive artifacts?</a:t>
            </a:r>
          </a:p>
          <a:p>
            <a:pPr marL="514350" lvl="0" indent="-514350">
              <a:buFont typeface="+mj-lt"/>
              <a:buAutoNum type="arabicPeriod"/>
            </a:pPr>
            <a:r>
              <a:rPr lang="en-US" dirty="0"/>
              <a:t>In particular, how does their understanding of use evolve through different </a:t>
            </a:r>
            <a:r>
              <a:rPr lang="en-US" b="1" dirty="0"/>
              <a:t>prior experiences, contexts of use</a:t>
            </a:r>
            <a:r>
              <a:rPr lang="en-US" dirty="0"/>
              <a:t>, </a:t>
            </a:r>
            <a:r>
              <a:rPr lang="en-US" b="1" dirty="0"/>
              <a:t>resources</a:t>
            </a:r>
            <a:r>
              <a:rPr lang="en-US" dirty="0"/>
              <a:t>, </a:t>
            </a:r>
            <a:r>
              <a:rPr lang="en-US" b="1" dirty="0"/>
              <a:t>motivations</a:t>
            </a:r>
            <a:r>
              <a:rPr lang="en-US" dirty="0"/>
              <a:t>, or </a:t>
            </a:r>
            <a:r>
              <a:rPr lang="en-US" b="1" dirty="0"/>
              <a:t>uses of functionalities</a:t>
            </a:r>
            <a:r>
              <a:rPr lang="en-US" dirty="0"/>
              <a:t>? </a:t>
            </a:r>
          </a:p>
          <a:p>
            <a:pPr marL="514350" lvl="0" indent="-514350">
              <a:buFont typeface="+mj-lt"/>
              <a:buAutoNum type="arabicPeriod"/>
            </a:pPr>
            <a:r>
              <a:rPr lang="en-US" dirty="0"/>
              <a:t>How is this understanding stable over time and in what ways does it change</a:t>
            </a:r>
            <a:r>
              <a:rPr lang="en-US" dirty="0" smtClean="0"/>
              <a:t>?</a:t>
            </a:r>
            <a:endParaRPr lang="en-US" dirty="0"/>
          </a:p>
        </p:txBody>
      </p:sp>
    </p:spTree>
    <p:extLst>
      <p:ext uri="{BB962C8B-B14F-4D97-AF65-F5344CB8AC3E}">
        <p14:creationId xmlns:p14="http://schemas.microsoft.com/office/powerpoint/2010/main" val="194540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nextCondLst>
                <p:cond evt="onClick" delay="0">
                  <p:tgtEl>
                    <p:spTgt spid="3"/>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Research Questions</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How do users learn to use interactive artifacts?</a:t>
            </a:r>
          </a:p>
          <a:p>
            <a:pPr marL="514350" lvl="0" indent="-514350">
              <a:buFont typeface="+mj-lt"/>
              <a:buAutoNum type="arabicPeriod"/>
            </a:pPr>
            <a:r>
              <a:rPr lang="en-US" dirty="0"/>
              <a:t>In particular, how does their understanding of use evolve through different </a:t>
            </a:r>
            <a:r>
              <a:rPr lang="en-US" b="1" dirty="0"/>
              <a:t>prior experiences, contexts of use</a:t>
            </a:r>
            <a:r>
              <a:rPr lang="en-US" dirty="0"/>
              <a:t>, </a:t>
            </a:r>
            <a:r>
              <a:rPr lang="en-US" b="1" dirty="0"/>
              <a:t>resources</a:t>
            </a:r>
            <a:r>
              <a:rPr lang="en-US" dirty="0"/>
              <a:t>, </a:t>
            </a:r>
            <a:r>
              <a:rPr lang="en-US" b="1" dirty="0"/>
              <a:t>motivations</a:t>
            </a:r>
            <a:r>
              <a:rPr lang="en-US" dirty="0"/>
              <a:t>, or </a:t>
            </a:r>
            <a:r>
              <a:rPr lang="en-US" b="1" dirty="0"/>
              <a:t>uses of functionalities</a:t>
            </a:r>
            <a:r>
              <a:rPr lang="en-US" dirty="0"/>
              <a:t>? </a:t>
            </a:r>
          </a:p>
          <a:p>
            <a:pPr marL="514350" lvl="0" indent="-514350">
              <a:buFont typeface="+mj-lt"/>
              <a:buAutoNum type="arabicPeriod"/>
            </a:pPr>
            <a:r>
              <a:rPr lang="en-US" dirty="0"/>
              <a:t>How is this understanding stable over time and in what ways does it change?</a:t>
            </a:r>
          </a:p>
        </p:txBody>
      </p:sp>
    </p:spTree>
    <p:extLst>
      <p:ext uri="{BB962C8B-B14F-4D97-AF65-F5344CB8AC3E}">
        <p14:creationId xmlns:p14="http://schemas.microsoft.com/office/powerpoint/2010/main" val="375842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nextCondLst>
                <p:cond evt="onClick" delay="0">
                  <p:tgtEl>
                    <p:spTgt spid="3"/>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43492" y="2323652"/>
            <a:ext cx="6777317" cy="3848548"/>
          </a:xfrm>
        </p:spPr>
        <p:txBody>
          <a:bodyPr>
            <a:noAutofit/>
          </a:bodyPr>
          <a:lstStyle/>
          <a:p>
            <a:pPr marL="525780" indent="-457200">
              <a:buFont typeface="+mj-lt"/>
              <a:buAutoNum type="arabicPeriod"/>
            </a:pPr>
            <a:r>
              <a:rPr lang="en-US" sz="1400" dirty="0" err="1"/>
              <a:t>Bødker</a:t>
            </a:r>
            <a:r>
              <a:rPr lang="en-US" sz="1400" dirty="0"/>
              <a:t>, S., &amp; Petersen, M. (2000). Design for learning in use. </a:t>
            </a:r>
            <a:r>
              <a:rPr lang="en-US" sz="1400" i="1" dirty="0"/>
              <a:t>Scandinavian Journal of Information Science, 12</a:t>
            </a:r>
            <a:r>
              <a:rPr lang="en-US" sz="1400" dirty="0"/>
              <a:t>, 61-80.</a:t>
            </a:r>
          </a:p>
          <a:p>
            <a:pPr marL="525780" indent="-457200">
              <a:buFont typeface="+mj-lt"/>
              <a:buAutoNum type="arabicPeriod"/>
            </a:pPr>
            <a:r>
              <a:rPr lang="en-US" sz="1400" dirty="0" smtClean="0"/>
              <a:t>Button</a:t>
            </a:r>
            <a:r>
              <a:rPr lang="en-US" sz="1400" dirty="0"/>
              <a:t>, G. (2003). Studies of work in Human-Computer Interaction. In J. M. Carroll (Ed.), </a:t>
            </a:r>
            <a:r>
              <a:rPr lang="en-US" sz="1400" i="1" dirty="0"/>
              <a:t>HCI Models, Theories, and Frameworks: Toward a Multidisciplinary </a:t>
            </a:r>
            <a:r>
              <a:rPr lang="en-US" sz="1400" dirty="0"/>
              <a:t>Science. San Francisco: Morgan Kaufmann Publishers. pp. 357-380.</a:t>
            </a:r>
          </a:p>
          <a:p>
            <a:pPr marL="525780" indent="-457200">
              <a:buFont typeface="+mj-lt"/>
              <a:buAutoNum type="arabicPeriod"/>
            </a:pPr>
            <a:r>
              <a:rPr lang="en-US" sz="1400" dirty="0"/>
              <a:t>Button, G., &amp; </a:t>
            </a:r>
            <a:r>
              <a:rPr lang="en-US" sz="1400" dirty="0" err="1"/>
              <a:t>Dourish</a:t>
            </a:r>
            <a:r>
              <a:rPr lang="en-US" sz="1400" dirty="0"/>
              <a:t>, P. (1996). </a:t>
            </a:r>
            <a:r>
              <a:rPr lang="en-US" sz="1400" dirty="0" err="1"/>
              <a:t>Technomethodology</a:t>
            </a:r>
            <a:r>
              <a:rPr lang="en-US" sz="1400" dirty="0"/>
              <a:t>: Paradoxes and possibilities. In </a:t>
            </a:r>
            <a:r>
              <a:rPr lang="en-US" sz="1400" i="1" dirty="0"/>
              <a:t>Proceedings of CHI ’96</a:t>
            </a:r>
            <a:r>
              <a:rPr lang="en-US" sz="1400" dirty="0"/>
              <a:t>, Vancouver, Canada, 19-26.</a:t>
            </a:r>
          </a:p>
          <a:p>
            <a:pPr marL="525780" indent="-457200">
              <a:buFont typeface="+mj-lt"/>
              <a:buAutoNum type="arabicPeriod"/>
            </a:pPr>
            <a:r>
              <a:rPr lang="en-US" sz="1400" dirty="0" smtClean="0"/>
              <a:t>Card, S., Moran, T. P., &amp; Newell, A. (1983).</a:t>
            </a:r>
            <a:r>
              <a:rPr lang="en-US" sz="1400" i="1" dirty="0" smtClean="0"/>
              <a:t> The Psychology of </a:t>
            </a:r>
            <a:r>
              <a:rPr lang="en-US" sz="1400" i="1" dirty="0" err="1" smtClean="0"/>
              <a:t>HumanComputer</a:t>
            </a:r>
            <a:r>
              <a:rPr lang="en-US" sz="1400" i="1" dirty="0" smtClean="0"/>
              <a:t> Interaction</a:t>
            </a:r>
            <a:r>
              <a:rPr lang="en-US" sz="1400" dirty="0" smtClean="0"/>
              <a:t>. Hillsdale, NJ: Lawrence Erlbaum Associates, Inc.</a:t>
            </a:r>
          </a:p>
          <a:p>
            <a:pPr marL="525780" indent="-457200">
              <a:buFont typeface="+mj-lt"/>
              <a:buAutoNum type="arabicPeriod"/>
            </a:pPr>
            <a:r>
              <a:rPr lang="en-US" sz="1400" dirty="0" smtClean="0"/>
              <a:t>Carroll</a:t>
            </a:r>
            <a:r>
              <a:rPr lang="en-US" sz="1400" dirty="0"/>
              <a:t>, J. M. (1990). </a:t>
            </a:r>
            <a:r>
              <a:rPr lang="en-US" sz="1400" i="1" dirty="0"/>
              <a:t>The Nurnberg Funnel: Designing </a:t>
            </a:r>
            <a:r>
              <a:rPr lang="en-US" sz="1400" i="1" dirty="0" err="1"/>
              <a:t>Minamalist</a:t>
            </a:r>
            <a:r>
              <a:rPr lang="en-US" sz="1400" i="1" dirty="0"/>
              <a:t> Instruction for Practical Computer Skill</a:t>
            </a:r>
            <a:r>
              <a:rPr lang="en-US" sz="1400" dirty="0"/>
              <a:t>. Cambridge: MIT Press</a:t>
            </a:r>
            <a:r>
              <a:rPr lang="en-US" sz="1400" dirty="0" smtClean="0"/>
              <a:t>.</a:t>
            </a:r>
          </a:p>
          <a:p>
            <a:pPr marL="525780" indent="-457200">
              <a:buFont typeface="+mj-lt"/>
              <a:buAutoNum type="arabicPeriod"/>
            </a:pPr>
            <a:r>
              <a:rPr lang="en-US" sz="1400" dirty="0"/>
              <a:t>Dewey, J. (1938). </a:t>
            </a:r>
            <a:r>
              <a:rPr lang="en-US" sz="1400" i="1" dirty="0"/>
              <a:t>Experience &amp; Education</a:t>
            </a:r>
            <a:r>
              <a:rPr lang="en-US" sz="1400" dirty="0"/>
              <a:t>. New York: Touchstone</a:t>
            </a:r>
            <a:r>
              <a:rPr lang="en-US" sz="1400" dirty="0" smtClean="0"/>
              <a:t>.</a:t>
            </a:r>
          </a:p>
          <a:p>
            <a:pPr marL="525780" indent="-457200">
              <a:buFont typeface="+mj-lt"/>
              <a:buAutoNum type="arabicPeriod"/>
            </a:pPr>
            <a:r>
              <a:rPr lang="en-US" sz="1400" dirty="0" err="1"/>
              <a:t>Dourish</a:t>
            </a:r>
            <a:r>
              <a:rPr lang="en-US" sz="1400" dirty="0"/>
              <a:t>, P. (2001).</a:t>
            </a:r>
            <a:r>
              <a:rPr lang="en-US" sz="1400" i="1" dirty="0"/>
              <a:t>Where the Action Is: The Foundations of Embodied Interaction</a:t>
            </a:r>
            <a:r>
              <a:rPr lang="en-US" sz="1400" dirty="0"/>
              <a:t>. Cambridge, MA: MIT Press</a:t>
            </a:r>
            <a:r>
              <a:rPr lang="en-US" sz="1400" dirty="0" smtClean="0"/>
              <a:t>.</a:t>
            </a:r>
          </a:p>
        </p:txBody>
      </p:sp>
    </p:spTree>
    <p:extLst>
      <p:ext uri="{BB962C8B-B14F-4D97-AF65-F5344CB8AC3E}">
        <p14:creationId xmlns:p14="http://schemas.microsoft.com/office/powerpoint/2010/main" val="59482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pPr marL="525780" indent="-457200">
              <a:buFont typeface="+mj-lt"/>
              <a:buAutoNum type="arabicPeriod" startAt="8"/>
            </a:pPr>
            <a:r>
              <a:rPr lang="en-US" sz="5600" dirty="0" err="1" smtClean="0"/>
              <a:t>Gaver</a:t>
            </a:r>
            <a:r>
              <a:rPr lang="en-US" sz="5600" dirty="0"/>
              <a:t>, W. W., Beaver, J., &amp; </a:t>
            </a:r>
            <a:r>
              <a:rPr lang="en-US" sz="5600" dirty="0" err="1"/>
              <a:t>Benford</a:t>
            </a:r>
            <a:r>
              <a:rPr lang="en-US" sz="5600" dirty="0"/>
              <a:t>, S. (2003). Ambiguity as a Resource for Design. In </a:t>
            </a:r>
            <a:r>
              <a:rPr lang="en-US" sz="5600" i="1" dirty="0"/>
              <a:t>Proceedings of CHI 2003</a:t>
            </a:r>
            <a:r>
              <a:rPr lang="en-US" sz="5600" dirty="0"/>
              <a:t>, Ft. Lauderdale, FL, </a:t>
            </a:r>
            <a:r>
              <a:rPr lang="en-US" sz="5600" dirty="0" smtClean="0"/>
              <a:t>233-240.</a:t>
            </a:r>
          </a:p>
          <a:p>
            <a:pPr marL="525780" indent="-457200">
              <a:buFont typeface="+mj-lt"/>
              <a:buAutoNum type="arabicPeriod" startAt="8"/>
            </a:pPr>
            <a:r>
              <a:rPr lang="en-US" sz="5600" dirty="0" err="1"/>
              <a:t>Gaver</a:t>
            </a:r>
            <a:r>
              <a:rPr lang="en-US" sz="5600" dirty="0"/>
              <a:t>, W., </a:t>
            </a:r>
            <a:r>
              <a:rPr lang="en-US" sz="5600" dirty="0" err="1"/>
              <a:t>Sengers</a:t>
            </a:r>
            <a:r>
              <a:rPr lang="en-US" sz="5600" dirty="0"/>
              <a:t>, P., </a:t>
            </a:r>
            <a:r>
              <a:rPr lang="en-US" sz="5600" dirty="0" err="1"/>
              <a:t>Kerridge</a:t>
            </a:r>
            <a:r>
              <a:rPr lang="en-US" sz="5600" dirty="0"/>
              <a:t>, T., Kaye, J., &amp; Bowers, J. (2007). Enhancing ubiquitous computing with user interpretation: Field testing the home health horoscope. In </a:t>
            </a:r>
            <a:r>
              <a:rPr lang="en-US" sz="5600" i="1" dirty="0"/>
              <a:t>Proceedings of CHI 2003</a:t>
            </a:r>
            <a:r>
              <a:rPr lang="en-US" sz="5600" dirty="0"/>
              <a:t>, San Jose, CA, 537-546.</a:t>
            </a:r>
          </a:p>
          <a:p>
            <a:pPr marL="525780" indent="-457200">
              <a:buFont typeface="+mj-lt"/>
              <a:buAutoNum type="arabicPeriod" startAt="8"/>
            </a:pPr>
            <a:r>
              <a:rPr lang="en-US" sz="5600" dirty="0" err="1" smtClean="0"/>
              <a:t>Ihde</a:t>
            </a:r>
            <a:r>
              <a:rPr lang="en-US" sz="5600" dirty="0"/>
              <a:t>, D. (1986). </a:t>
            </a:r>
            <a:r>
              <a:rPr lang="en-US" sz="5600" i="1" dirty="0"/>
              <a:t>Experimental Phenomenology: An Introduction</a:t>
            </a:r>
            <a:r>
              <a:rPr lang="en-US" sz="5600" dirty="0"/>
              <a:t>. Albany, NY: SUNY </a:t>
            </a:r>
            <a:r>
              <a:rPr lang="en-US" sz="5600" dirty="0" err="1"/>
              <a:t>Press.</a:t>
            </a:r>
            <a:r>
              <a:rPr lang="en-US" sz="5600" dirty="0" err="1" smtClean="0"/>
              <a:t>Kolb</a:t>
            </a:r>
            <a:r>
              <a:rPr lang="en-US" sz="5600" dirty="0"/>
              <a:t>, D. A. (1984). </a:t>
            </a:r>
            <a:r>
              <a:rPr lang="en-US" sz="5600" i="1" dirty="0"/>
              <a:t>Experiential Learning: Experience as the Source of Learning and Development</a:t>
            </a:r>
            <a:r>
              <a:rPr lang="en-US" sz="5600" dirty="0"/>
              <a:t>. Englewood Cliffs, NJ: Prentice Hall, Inc</a:t>
            </a:r>
            <a:r>
              <a:rPr lang="en-US" sz="5600" dirty="0" smtClean="0"/>
              <a:t>.</a:t>
            </a:r>
          </a:p>
          <a:p>
            <a:pPr marL="525780" indent="-457200">
              <a:buFont typeface="+mj-lt"/>
              <a:buAutoNum type="arabicPeriod" startAt="8"/>
            </a:pPr>
            <a:r>
              <a:rPr lang="en-US" sz="5600" dirty="0"/>
              <a:t>John, B. E. (2003). Information processing and skilled behavior. In J. M. Carroll (Ed.), </a:t>
            </a:r>
            <a:r>
              <a:rPr lang="en-US" sz="5600" i="1" dirty="0"/>
              <a:t>Toward a Multidisciplinary Science of Human Computer Interaction</a:t>
            </a:r>
            <a:r>
              <a:rPr lang="en-US" sz="5600" dirty="0"/>
              <a:t>. San Francisco: Morgan Kaufmann Publishers. pp. 55-101.</a:t>
            </a:r>
          </a:p>
          <a:p>
            <a:pPr marL="525780" indent="-457200">
              <a:buFont typeface="+mj-lt"/>
              <a:buAutoNum type="arabicPeriod" startAt="8"/>
            </a:pPr>
            <a:r>
              <a:rPr lang="en-US" sz="5600" dirty="0"/>
              <a:t>Kay, A. (1990). User interface: A personal view. In B. Laurel (Ed.), </a:t>
            </a:r>
            <a:r>
              <a:rPr lang="en-US" sz="5600" i="1" dirty="0"/>
              <a:t>The Art of Human-Computer Interface Design</a:t>
            </a:r>
            <a:r>
              <a:rPr lang="en-US" sz="5600" dirty="0"/>
              <a:t>, Reading, MA: Addison-Wesley, pp. 191-207.</a:t>
            </a:r>
          </a:p>
          <a:p>
            <a:pPr marL="525780" indent="-457200">
              <a:buFont typeface="+mj-lt"/>
              <a:buAutoNum type="arabicPeriod" startAt="8"/>
            </a:pPr>
            <a:r>
              <a:rPr lang="en-US" sz="5600" dirty="0"/>
              <a:t>McCarthy, J., &amp; Wright, P., (2004). </a:t>
            </a:r>
            <a:r>
              <a:rPr lang="en-US" sz="5600" i="1" dirty="0"/>
              <a:t>Technology As Experience</a:t>
            </a:r>
            <a:r>
              <a:rPr lang="en-US" sz="5600" dirty="0"/>
              <a:t>. Cambridge, MA: MIT Press. </a:t>
            </a:r>
            <a:endParaRPr lang="en-US" sz="5600" dirty="0" smtClean="0"/>
          </a:p>
          <a:p>
            <a:pPr marL="525780" indent="-457200">
              <a:buFont typeface="+mj-lt"/>
              <a:buAutoNum type="arabicPeriod" startAt="8"/>
            </a:pPr>
            <a:endParaRPr lang="en-US" sz="2800" dirty="0" smtClean="0"/>
          </a:p>
          <a:p>
            <a:pPr marL="525780" indent="-457200">
              <a:buFont typeface="+mj-lt"/>
              <a:buAutoNum type="arabicPeriod" startAt="8"/>
            </a:pPr>
            <a:endParaRPr lang="en-US" dirty="0" smtClean="0"/>
          </a:p>
          <a:p>
            <a:pPr marL="525780" indent="-457200">
              <a:buFont typeface="+mj-lt"/>
              <a:buAutoNum type="arabicPeriod" startAt="8"/>
            </a:pPr>
            <a:endParaRPr lang="en-US" dirty="0"/>
          </a:p>
        </p:txBody>
      </p:sp>
    </p:spTree>
    <p:extLst>
      <p:ext uri="{BB962C8B-B14F-4D97-AF65-F5344CB8AC3E}">
        <p14:creationId xmlns:p14="http://schemas.microsoft.com/office/powerpoint/2010/main" val="347147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25780" indent="-457200">
              <a:buFont typeface="+mj-lt"/>
              <a:buAutoNum type="arabicPeriod" startAt="14"/>
            </a:pPr>
            <a:r>
              <a:rPr lang="en-US" sz="2500" dirty="0" smtClean="0"/>
              <a:t>Norman</a:t>
            </a:r>
            <a:r>
              <a:rPr lang="en-US" sz="2500" dirty="0"/>
              <a:t>, D. (2002). </a:t>
            </a:r>
            <a:r>
              <a:rPr lang="en-US" sz="2500" i="1" dirty="0"/>
              <a:t>The Design of Everyday Things</a:t>
            </a:r>
            <a:r>
              <a:rPr lang="en-US" sz="2500" dirty="0"/>
              <a:t>. New York: Basic Books.</a:t>
            </a:r>
          </a:p>
          <a:p>
            <a:pPr marL="525780" indent="-457200">
              <a:buFont typeface="+mj-lt"/>
              <a:buAutoNum type="arabicPeriod" startAt="14"/>
            </a:pPr>
            <a:r>
              <a:rPr lang="en-US" sz="2500" dirty="0" err="1"/>
              <a:t>Papert</a:t>
            </a:r>
            <a:r>
              <a:rPr lang="en-US" sz="2500" dirty="0"/>
              <a:t>, S. (1980). </a:t>
            </a:r>
            <a:r>
              <a:rPr lang="en-US" sz="2500" i="1" dirty="0" err="1"/>
              <a:t>Mindstorms</a:t>
            </a:r>
            <a:r>
              <a:rPr lang="en-US" sz="2500" dirty="0"/>
              <a:t>. New York: Basic Books. </a:t>
            </a:r>
            <a:endParaRPr lang="en-US" sz="2500" dirty="0" smtClean="0"/>
          </a:p>
          <a:p>
            <a:pPr marL="525780" indent="-457200">
              <a:buFont typeface="+mj-lt"/>
              <a:buAutoNum type="arabicPeriod" startAt="14"/>
            </a:pPr>
            <a:r>
              <a:rPr lang="en-US" sz="2500" dirty="0"/>
              <a:t>Petersen, M. G. (2002). </a:t>
            </a:r>
            <a:r>
              <a:rPr lang="en-US" sz="2500" i="1" dirty="0"/>
              <a:t>Designing for Learning in Use of Everyday </a:t>
            </a:r>
            <a:r>
              <a:rPr lang="en-US" sz="2500" i="1" dirty="0" err="1"/>
              <a:t>Artefacts</a:t>
            </a:r>
            <a:r>
              <a:rPr lang="en-US" sz="2500" dirty="0"/>
              <a:t>. Ph.D. Thesis. University of Aarhus, Denmark. </a:t>
            </a:r>
            <a:endParaRPr lang="en-US" sz="2500" dirty="0" smtClean="0"/>
          </a:p>
          <a:p>
            <a:pPr marL="525780" indent="-457200">
              <a:buFont typeface="+mj-lt"/>
              <a:buAutoNum type="arabicPeriod" startAt="14"/>
            </a:pPr>
            <a:r>
              <a:rPr lang="en-US" sz="2500" dirty="0" err="1"/>
              <a:t>Scaife</a:t>
            </a:r>
            <a:r>
              <a:rPr lang="en-US" sz="2500" dirty="0"/>
              <a:t>, M., &amp; Rogers, Y. (1996). External cognition: How do graphical representations work? </a:t>
            </a:r>
            <a:r>
              <a:rPr lang="en-US" sz="2500" i="1" dirty="0"/>
              <a:t>Int. Jour.  Human-Computer Studies, 45</a:t>
            </a:r>
            <a:r>
              <a:rPr lang="en-US" sz="2500" dirty="0"/>
              <a:t>, 185-213.</a:t>
            </a:r>
          </a:p>
          <a:p>
            <a:pPr marL="525780" indent="-457200">
              <a:buFont typeface="+mj-lt"/>
              <a:buAutoNum type="arabicPeriod" startAt="14"/>
            </a:pPr>
            <a:r>
              <a:rPr lang="en-US" sz="2500" dirty="0" err="1" smtClean="0"/>
              <a:t>Sengers</a:t>
            </a:r>
            <a:r>
              <a:rPr lang="en-US" sz="2500" dirty="0"/>
              <a:t>, P., &amp; </a:t>
            </a:r>
            <a:r>
              <a:rPr lang="en-US" sz="2500" dirty="0" err="1"/>
              <a:t>Gaver</a:t>
            </a:r>
            <a:r>
              <a:rPr lang="en-US" sz="2500" dirty="0"/>
              <a:t>, B. (2006). Staying open to multiple interpretations: Engaging multiple meanings in design and evaluation. In </a:t>
            </a:r>
            <a:r>
              <a:rPr lang="en-US" sz="2500" i="1" dirty="0"/>
              <a:t>Proceedings of DIS ’06</a:t>
            </a:r>
            <a:r>
              <a:rPr lang="en-US" sz="2500" dirty="0"/>
              <a:t>. 99-108</a:t>
            </a:r>
            <a:r>
              <a:rPr lang="en-US" sz="2500" dirty="0" smtClean="0"/>
              <a:t>.</a:t>
            </a:r>
          </a:p>
          <a:p>
            <a:pPr marL="525780" indent="-457200">
              <a:buFont typeface="+mj-lt"/>
              <a:buAutoNum type="arabicPeriod" startAt="14"/>
            </a:pPr>
            <a:r>
              <a:rPr lang="en-US" sz="2500" dirty="0" err="1"/>
              <a:t>Verbeek</a:t>
            </a:r>
            <a:r>
              <a:rPr lang="en-US" sz="2500" dirty="0"/>
              <a:t>, P.-P. (2005). </a:t>
            </a:r>
            <a:r>
              <a:rPr lang="en-US" sz="2500" i="1" dirty="0"/>
              <a:t>What Things Do. Philosophical Reflections on Technology, Agency, and Design</a:t>
            </a:r>
            <a:r>
              <a:rPr lang="en-US" sz="2500" dirty="0"/>
              <a:t>. State College, PA: Penn State Press</a:t>
            </a:r>
            <a:r>
              <a:rPr lang="en-US" sz="2500" dirty="0" smtClean="0"/>
              <a:t>.</a:t>
            </a:r>
          </a:p>
          <a:p>
            <a:pPr marL="525780" indent="-457200">
              <a:buFont typeface="+mj-lt"/>
              <a:buAutoNum type="arabicPeriod" startAt="14"/>
            </a:pPr>
            <a:r>
              <a:rPr lang="en-US" sz="2500" dirty="0" err="1"/>
              <a:t>Wakkary</a:t>
            </a:r>
            <a:r>
              <a:rPr lang="en-US" sz="2500" dirty="0"/>
              <a:t>, R., &amp; </a:t>
            </a:r>
            <a:r>
              <a:rPr lang="en-US" sz="2500" dirty="0" err="1"/>
              <a:t>Maestri</a:t>
            </a:r>
            <a:r>
              <a:rPr lang="en-US" sz="2500" dirty="0"/>
              <a:t>, L. (2007). The resourcefulness of everyday design. </a:t>
            </a:r>
            <a:r>
              <a:rPr lang="en-US" sz="2500" i="1" dirty="0"/>
              <a:t>C&amp;C ’07</a:t>
            </a:r>
            <a:r>
              <a:rPr lang="en-US" sz="2500" dirty="0"/>
              <a:t>, </a:t>
            </a:r>
            <a:r>
              <a:rPr lang="en-US" sz="2500" dirty="0" smtClean="0"/>
              <a:t>163-172,</a:t>
            </a:r>
          </a:p>
          <a:p>
            <a:pPr marL="525780" indent="-457200">
              <a:buFont typeface="+mj-lt"/>
              <a:buAutoNum type="arabicPeriod" startAt="14"/>
            </a:pPr>
            <a:r>
              <a:rPr lang="en-US" sz="2500" dirty="0" err="1" smtClean="0"/>
              <a:t>Winograd</a:t>
            </a:r>
            <a:r>
              <a:rPr lang="en-US" sz="2500" dirty="0"/>
              <a:t>, T., &amp; Flores, F. (1986). </a:t>
            </a:r>
            <a:r>
              <a:rPr lang="en-US" sz="2500" i="1" dirty="0"/>
              <a:t>Understanding Computers and Cognition: A New Foundation for Design</a:t>
            </a:r>
            <a:r>
              <a:rPr lang="en-US" sz="2500" dirty="0"/>
              <a:t>. Norwood, NJ: </a:t>
            </a:r>
            <a:r>
              <a:rPr lang="en-US" sz="2500" dirty="0" err="1"/>
              <a:t>Ablex</a:t>
            </a:r>
            <a:r>
              <a:rPr lang="en-US" sz="2500" dirty="0"/>
              <a:t> Publishing</a:t>
            </a:r>
            <a:r>
              <a:rPr lang="en-US" sz="2500" dirty="0" smtClean="0"/>
              <a:t>.</a:t>
            </a:r>
          </a:p>
          <a:p>
            <a:pPr marL="525780" indent="-457200">
              <a:buFont typeface="+mj-lt"/>
              <a:buAutoNum type="arabicPeriod" startAt="14"/>
            </a:pPr>
            <a:endParaRPr lang="en-US" dirty="0" smtClean="0"/>
          </a:p>
          <a:p>
            <a:pPr marL="525780" indent="-457200">
              <a:buFont typeface="+mj-lt"/>
              <a:buAutoNum type="arabicPeriod" startAt="14"/>
            </a:pPr>
            <a:endParaRPr lang="en-US" dirty="0" smtClean="0"/>
          </a:p>
          <a:p>
            <a:pPr marL="525780" indent="-457200">
              <a:buFont typeface="+mj-lt"/>
              <a:buAutoNum type="arabicPeriod" startAt="14"/>
            </a:pPr>
            <a:endParaRPr lang="en-US" dirty="0"/>
          </a:p>
        </p:txBody>
      </p:sp>
    </p:spTree>
    <p:extLst>
      <p:ext uri="{BB962C8B-B14F-4D97-AF65-F5344CB8AC3E}">
        <p14:creationId xmlns:p14="http://schemas.microsoft.com/office/powerpoint/2010/main" val="57274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References</a:t>
            </a:r>
            <a:endParaRPr lang="en-US" dirty="0"/>
          </a:p>
        </p:txBody>
      </p:sp>
      <p:sp>
        <p:nvSpPr>
          <p:cNvPr id="3" name="Content Placeholder 2"/>
          <p:cNvSpPr>
            <a:spLocks noGrp="1"/>
          </p:cNvSpPr>
          <p:nvPr>
            <p:ph idx="1"/>
          </p:nvPr>
        </p:nvSpPr>
        <p:spPr>
          <a:xfrm>
            <a:off x="1043492" y="2323652"/>
            <a:ext cx="6777317" cy="4000948"/>
          </a:xfrm>
        </p:spPr>
        <p:txBody>
          <a:bodyPr>
            <a:normAutofit/>
          </a:bodyPr>
          <a:lstStyle/>
          <a:p>
            <a:pPr marL="525780" indent="-457200">
              <a:buFont typeface="+mj-lt"/>
              <a:buAutoNum type="arabicPeriod"/>
            </a:pPr>
            <a:r>
              <a:rPr lang="en-US" sz="1500" dirty="0"/>
              <a:t>http://</a:t>
            </a:r>
            <a:r>
              <a:rPr lang="en-US" sz="1500" dirty="0" smtClean="0"/>
              <a:t>www.williamryanonline.net/images/me.jpg</a:t>
            </a:r>
          </a:p>
          <a:p>
            <a:pPr marL="525780" indent="-457200">
              <a:buFont typeface="+mj-lt"/>
              <a:buAutoNum type="arabicPeriod"/>
            </a:pPr>
            <a:r>
              <a:rPr lang="en-US" sz="1500" dirty="0"/>
              <a:t>http://</a:t>
            </a:r>
            <a:r>
              <a:rPr lang="en-US" sz="1500" dirty="0" smtClean="0"/>
              <a:t>www.geology.iupui.edu/Resources/Support/IUPUI-logo/logos/IUPUI_color_trans.gif</a:t>
            </a:r>
            <a:endParaRPr lang="en-US" sz="1500" dirty="0"/>
          </a:p>
          <a:p>
            <a:pPr marL="525780" indent="-457200">
              <a:buFont typeface="+mj-lt"/>
              <a:buAutoNum type="arabicPeriod"/>
            </a:pPr>
            <a:r>
              <a:rPr lang="en-US" sz="1500" dirty="0"/>
              <a:t>http://1.bp.blogspot.com/_</a:t>
            </a:r>
            <a:r>
              <a:rPr lang="en-US" sz="1500" dirty="0" smtClean="0"/>
              <a:t>K3_JHYgrx7U/SwffiMtrzAI/AAAAAAAAAOA/fbOlRPxNn2Q/s1600/NotreDame_Logo3.jpg</a:t>
            </a:r>
          </a:p>
          <a:p>
            <a:pPr marL="525780" indent="-457200">
              <a:buFont typeface="+mj-lt"/>
              <a:buAutoNum type="arabicPeriod"/>
            </a:pPr>
            <a:r>
              <a:rPr lang="en-US" sz="1500" dirty="0"/>
              <a:t>http://</a:t>
            </a:r>
            <a:r>
              <a:rPr lang="en-US" sz="1500" dirty="0" smtClean="0"/>
              <a:t>www.courier-journal.com/blogs/demling/uploaded_images/IU_logo-701390.jpg</a:t>
            </a:r>
          </a:p>
          <a:p>
            <a:pPr marL="525780" indent="-457200">
              <a:buFont typeface="+mj-lt"/>
              <a:buAutoNum type="arabicPeriod"/>
            </a:pPr>
            <a:r>
              <a:rPr lang="en-US" sz="1500" dirty="0"/>
              <a:t>Jung, H., Stolterman, E., Ryan, W., </a:t>
            </a:r>
            <a:r>
              <a:rPr lang="en-US" sz="1500" dirty="0" err="1"/>
              <a:t>Stroman</a:t>
            </a:r>
            <a:r>
              <a:rPr lang="en-US" sz="1500" dirty="0"/>
              <a:t>, T., &amp; Siegel, M. (2008). Toward a framework for ecology of artifacts: How are artifacts interconnected surrounding a personal life? In </a:t>
            </a:r>
            <a:r>
              <a:rPr lang="en-US" sz="1500" i="1" dirty="0"/>
              <a:t>Proceedings of 5th Nordic Conference on Human-Computer Interaction</a:t>
            </a:r>
            <a:r>
              <a:rPr lang="en-US" sz="1500" dirty="0"/>
              <a:t>. 201-210. Lund, Sweden</a:t>
            </a:r>
            <a:r>
              <a:rPr lang="en-US" sz="1500" dirty="0" smtClean="0"/>
              <a:t>.</a:t>
            </a:r>
          </a:p>
          <a:p>
            <a:pPr marL="525780" indent="-457200">
              <a:buFont typeface="+mj-lt"/>
              <a:buAutoNum type="arabicPeriod"/>
            </a:pPr>
            <a:endParaRPr lang="en-US" dirty="0" smtClean="0"/>
          </a:p>
          <a:p>
            <a:pPr marL="525780" indent="-457200">
              <a:buFont typeface="+mj-lt"/>
              <a:buAutoNum type="arabicPeriod"/>
            </a:pPr>
            <a:endParaRPr lang="en-US" dirty="0" smtClean="0"/>
          </a:p>
          <a:p>
            <a:pPr marL="525780" indent="-457200">
              <a:buFont typeface="+mj-lt"/>
              <a:buAutoNum type="arabicPeriod"/>
            </a:pPr>
            <a:endParaRPr lang="en-US" dirty="0"/>
          </a:p>
        </p:txBody>
      </p:sp>
    </p:spTree>
    <p:extLst>
      <p:ext uri="{BB962C8B-B14F-4D97-AF65-F5344CB8AC3E}">
        <p14:creationId xmlns:p14="http://schemas.microsoft.com/office/powerpoint/2010/main" val="341608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References</a:t>
            </a:r>
            <a:endParaRPr lang="en-US" dirty="0"/>
          </a:p>
        </p:txBody>
      </p:sp>
      <p:sp>
        <p:nvSpPr>
          <p:cNvPr id="3" name="Content Placeholder 2"/>
          <p:cNvSpPr>
            <a:spLocks noGrp="1"/>
          </p:cNvSpPr>
          <p:nvPr>
            <p:ph idx="1"/>
          </p:nvPr>
        </p:nvSpPr>
        <p:spPr>
          <a:xfrm>
            <a:off x="1043492" y="2323652"/>
            <a:ext cx="6777317" cy="4000948"/>
          </a:xfrm>
        </p:spPr>
        <p:txBody>
          <a:bodyPr>
            <a:normAutofit fontScale="62500" lnSpcReduction="20000"/>
          </a:bodyPr>
          <a:lstStyle/>
          <a:p>
            <a:pPr marL="525780" indent="-457200">
              <a:buFont typeface="+mj-lt"/>
              <a:buAutoNum type="arabicPeriod"/>
            </a:pPr>
            <a:r>
              <a:rPr lang="en-US" dirty="0" smtClean="0"/>
              <a:t>Ryan</a:t>
            </a:r>
            <a:r>
              <a:rPr lang="en-US" dirty="0"/>
              <a:t>, W., Hazlewood, W. R., &amp; Makice, K. (2008). </a:t>
            </a:r>
            <a:r>
              <a:rPr lang="en-US" dirty="0" err="1"/>
              <a:t>Twitterspace</a:t>
            </a:r>
            <a:r>
              <a:rPr lang="en-US" dirty="0"/>
              <a:t>: Co-development through Twitter to enhance community awareness. In </a:t>
            </a:r>
            <a:r>
              <a:rPr lang="en-US" i="1" dirty="0"/>
              <a:t>Proceedings of Participatory Design Conference 2008</a:t>
            </a:r>
            <a:r>
              <a:rPr lang="en-US" dirty="0"/>
              <a:t>, 230-233, Bloomington, IN</a:t>
            </a:r>
            <a:r>
              <a:rPr lang="en-US" dirty="0" smtClean="0"/>
              <a:t>.</a:t>
            </a:r>
          </a:p>
          <a:p>
            <a:pPr marL="525780" indent="-457200">
              <a:buFont typeface="+mj-lt"/>
              <a:buAutoNum type="arabicPeriod"/>
            </a:pPr>
            <a:r>
              <a:rPr lang="en-US" dirty="0"/>
              <a:t>http://</a:t>
            </a:r>
            <a:r>
              <a:rPr lang="en-US" dirty="0" smtClean="0"/>
              <a:t>www.ratemyscreensaver.com/wp-content/uploads/2008/02/windowslivewriterworldofwarcraftpart4-d3d1ss02622.jpg</a:t>
            </a:r>
          </a:p>
          <a:p>
            <a:pPr marL="525780" indent="-457200">
              <a:buFont typeface="+mj-lt"/>
              <a:buAutoNum type="arabicPeriod"/>
            </a:pPr>
            <a:r>
              <a:rPr lang="en-US" dirty="0" smtClean="0"/>
              <a:t>Facebook</a:t>
            </a:r>
          </a:p>
          <a:p>
            <a:pPr marL="525780" indent="-457200">
              <a:buFont typeface="+mj-lt"/>
              <a:buAutoNum type="arabicPeriod"/>
            </a:pPr>
            <a:r>
              <a:rPr lang="en-US" dirty="0"/>
              <a:t>Card, S., Moran, T. P., &amp; Newell, A. (1983).</a:t>
            </a:r>
            <a:r>
              <a:rPr lang="en-US" i="1" dirty="0"/>
              <a:t> The Psychology of </a:t>
            </a:r>
            <a:r>
              <a:rPr lang="en-US" i="1" dirty="0" err="1"/>
              <a:t>HumanComputer</a:t>
            </a:r>
            <a:r>
              <a:rPr lang="en-US" i="1" dirty="0"/>
              <a:t> Interaction</a:t>
            </a:r>
            <a:r>
              <a:rPr lang="en-US" dirty="0"/>
              <a:t>. Hillsdale, NJ: Lawrence Erlbaum Associates, Inc</a:t>
            </a:r>
            <a:r>
              <a:rPr lang="en-US" dirty="0" smtClean="0"/>
              <a:t>.</a:t>
            </a:r>
          </a:p>
          <a:p>
            <a:pPr marL="525780" indent="-457200">
              <a:buFont typeface="+mj-lt"/>
              <a:buAutoNum type="arabicPeriod"/>
            </a:pPr>
            <a:r>
              <a:rPr lang="en-US" dirty="0"/>
              <a:t>http://4.bp.blogspot.com/_</a:t>
            </a:r>
            <a:r>
              <a:rPr lang="en-US" dirty="0" smtClean="0"/>
              <a:t>DBdwDaB4fM0/TIcn_ys_hoI/AAAAAAAABCg/TQthkoHnw-k/s1600/switches.png</a:t>
            </a:r>
          </a:p>
          <a:p>
            <a:pPr marL="525780" indent="-457200">
              <a:buFont typeface="+mj-lt"/>
              <a:buAutoNum type="arabicPeriod"/>
            </a:pPr>
            <a:r>
              <a:rPr lang="en-US" dirty="0"/>
              <a:t>http://hackedgadgets.com/wp-content/_</a:t>
            </a:r>
            <a:r>
              <a:rPr lang="en-US" dirty="0" smtClean="0"/>
              <a:t>Lego%20Mindstorms%20NXT_3.jpg</a:t>
            </a:r>
          </a:p>
          <a:p>
            <a:pPr marL="525780" indent="-457200">
              <a:buFont typeface="+mj-lt"/>
              <a:buAutoNum type="arabicPeriod"/>
            </a:pPr>
            <a:r>
              <a:rPr lang="en-US" dirty="0"/>
              <a:t>http://</a:t>
            </a:r>
            <a:r>
              <a:rPr lang="en-US" dirty="0" smtClean="0"/>
              <a:t>www.officechairadvice.com/images/assets/reviews/bailey-in-office-setting-large.jpg</a:t>
            </a:r>
          </a:p>
          <a:p>
            <a:pPr marL="525780" indent="-457200">
              <a:buFont typeface="+mj-lt"/>
              <a:buAutoNum type="arabicPeriod"/>
            </a:pPr>
            <a:endParaRPr lang="en-US" dirty="0" smtClean="0"/>
          </a:p>
          <a:p>
            <a:pPr marL="525780" indent="-457200">
              <a:buFont typeface="+mj-lt"/>
              <a:buAutoNum type="arabicPeriod"/>
            </a:pPr>
            <a:endParaRPr lang="en-US" dirty="0" smtClean="0"/>
          </a:p>
          <a:p>
            <a:pPr marL="525780" indent="-457200">
              <a:buFont typeface="+mj-lt"/>
              <a:buAutoNum type="arabicPeriod"/>
            </a:pPr>
            <a:endParaRPr lang="en-US" dirty="0"/>
          </a:p>
        </p:txBody>
      </p:sp>
    </p:spTree>
    <p:extLst>
      <p:ext uri="{BB962C8B-B14F-4D97-AF65-F5344CB8AC3E}">
        <p14:creationId xmlns:p14="http://schemas.microsoft.com/office/powerpoint/2010/main" val="87050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25" r="47354"/>
          <a:stretch/>
        </p:blipFill>
        <p:spPr bwMode="auto">
          <a:xfrm>
            <a:off x="7132320" y="857250"/>
            <a:ext cx="146304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043490" y="685800"/>
            <a:ext cx="7024744" cy="1143000"/>
          </a:xfrm>
        </p:spPr>
        <p:txBody>
          <a:bodyPr/>
          <a:lstStyle/>
          <a:p>
            <a:pPr eaLnBrk="1" hangingPunct="1"/>
            <a:r>
              <a:rPr lang="en-US" dirty="0" smtClean="0"/>
              <a:t>My Interests</a:t>
            </a:r>
          </a:p>
        </p:txBody>
      </p:sp>
      <p:sp>
        <p:nvSpPr>
          <p:cNvPr id="7" name="Content Placeholder 2"/>
          <p:cNvSpPr txBox="1">
            <a:spLocks/>
          </p:cNvSpPr>
          <p:nvPr/>
        </p:nvSpPr>
        <p:spPr>
          <a:xfrm>
            <a:off x="609600" y="1924050"/>
            <a:ext cx="56388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Video Games</a:t>
            </a:r>
          </a:p>
          <a:p>
            <a:pPr lvl="1">
              <a:buSzPct val="105000"/>
              <a:buFont typeface="Courier New" pitchFamily="49" charset="0"/>
              <a:buChar char="o"/>
            </a:pPr>
            <a:r>
              <a:rPr lang="en-US" dirty="0"/>
              <a:t>Immersive </a:t>
            </a:r>
            <a:r>
              <a:rPr lang="en-US" dirty="0" smtClean="0"/>
              <a:t>qualities </a:t>
            </a:r>
            <a:r>
              <a:rPr lang="en-US" dirty="0"/>
              <a:t>of </a:t>
            </a:r>
            <a:r>
              <a:rPr lang="en-US" dirty="0" smtClean="0"/>
              <a:t>games</a:t>
            </a:r>
            <a:endParaRPr lang="en-US" dirty="0"/>
          </a:p>
          <a:p>
            <a:pPr lvl="1">
              <a:buSzPct val="105000"/>
              <a:buFont typeface="Courier New" pitchFamily="49" charset="0"/>
              <a:buChar char="o"/>
            </a:pPr>
            <a:r>
              <a:rPr lang="en-US" dirty="0"/>
              <a:t>Learning to use and learning through </a:t>
            </a:r>
            <a:r>
              <a:rPr lang="en-US" dirty="0" smtClean="0"/>
              <a:t>games </a:t>
            </a:r>
            <a:endParaRPr lang="en-US" dirty="0"/>
          </a:p>
          <a:p>
            <a:pPr lvl="1">
              <a:buSzPct val="105000"/>
              <a:buFont typeface="Courier New" pitchFamily="49" charset="0"/>
              <a:buChar char="o"/>
            </a:pPr>
            <a:r>
              <a:rPr lang="en-US" dirty="0"/>
              <a:t>Serious </a:t>
            </a:r>
            <a:r>
              <a:rPr lang="en-US" dirty="0" smtClean="0"/>
              <a:t>games</a:t>
            </a:r>
            <a:endParaRPr lang="en-US" dirty="0"/>
          </a:p>
          <a:p>
            <a:pPr lvl="1"/>
            <a:endParaRPr lang="en-US" dirty="0"/>
          </a:p>
          <a:p>
            <a:pPr lvl="1"/>
            <a:endParaRPr lang="en-US" sz="2400" dirty="0"/>
          </a:p>
        </p:txBody>
      </p:sp>
    </p:spTree>
    <p:extLst>
      <p:ext uri="{BB962C8B-B14F-4D97-AF65-F5344CB8AC3E}">
        <p14:creationId xmlns:p14="http://schemas.microsoft.com/office/powerpoint/2010/main" val="179198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1" r="14283" b="8992"/>
          <a:stretch/>
        </p:blipFill>
        <p:spPr bwMode="auto">
          <a:xfrm>
            <a:off x="7063155" y="849920"/>
            <a:ext cx="155448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043490" y="685800"/>
            <a:ext cx="7024744" cy="1143000"/>
          </a:xfrm>
        </p:spPr>
        <p:txBody>
          <a:bodyPr/>
          <a:lstStyle/>
          <a:p>
            <a:pPr eaLnBrk="1" hangingPunct="1"/>
            <a:r>
              <a:rPr lang="en-US" dirty="0" smtClean="0"/>
              <a:t>My Interests</a:t>
            </a:r>
          </a:p>
        </p:txBody>
      </p:sp>
      <p:sp>
        <p:nvSpPr>
          <p:cNvPr id="7" name="Content Placeholder 2"/>
          <p:cNvSpPr txBox="1">
            <a:spLocks/>
          </p:cNvSpPr>
          <p:nvPr/>
        </p:nvSpPr>
        <p:spPr>
          <a:xfrm>
            <a:off x="609600" y="1924050"/>
            <a:ext cx="56388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pPr>
            <a:r>
              <a:rPr lang="en-US" dirty="0"/>
              <a:t>Social media use</a:t>
            </a:r>
          </a:p>
          <a:p>
            <a:pPr lvl="1">
              <a:buSzPct val="105000"/>
              <a:buFont typeface="Courier New" pitchFamily="49" charset="0"/>
              <a:buChar char="o"/>
            </a:pPr>
            <a:r>
              <a:rPr lang="en-US" dirty="0"/>
              <a:t>Network effects on social media</a:t>
            </a:r>
          </a:p>
          <a:p>
            <a:pPr lvl="1">
              <a:buSzPct val="105000"/>
              <a:buFont typeface="Courier New" pitchFamily="49" charset="0"/>
              <a:buChar char="o"/>
            </a:pPr>
            <a:r>
              <a:rPr lang="en-US" dirty="0"/>
              <a:t>Design of social media</a:t>
            </a:r>
          </a:p>
          <a:p>
            <a:pPr lvl="1">
              <a:buSzPct val="105000"/>
              <a:buFont typeface="Courier New" pitchFamily="49" charset="0"/>
              <a:buChar char="o"/>
            </a:pPr>
            <a:r>
              <a:rPr lang="en-US" dirty="0"/>
              <a:t>Virtual communities</a:t>
            </a:r>
          </a:p>
          <a:p>
            <a:pPr lvl="1">
              <a:buFont typeface="Wingdings 3" pitchFamily="18" charset="2"/>
              <a:buNone/>
            </a:pPr>
            <a:endParaRPr lang="en-US" dirty="0"/>
          </a:p>
          <a:p>
            <a:pPr lvl="1"/>
            <a:endParaRPr lang="en-US" dirty="0"/>
          </a:p>
          <a:p>
            <a:pPr lvl="1">
              <a:buFont typeface="Wingdings 3" pitchFamily="18" charset="2"/>
              <a:buNone/>
            </a:pPr>
            <a:endParaRPr lang="en-US" dirty="0"/>
          </a:p>
          <a:p>
            <a:pPr lvl="1"/>
            <a:endParaRPr lang="en-US" dirty="0"/>
          </a:p>
          <a:p>
            <a:pPr lvl="1"/>
            <a:endParaRPr lang="en-US" sz="2400" dirty="0"/>
          </a:p>
        </p:txBody>
      </p:sp>
    </p:spTree>
    <p:extLst>
      <p:ext uri="{BB962C8B-B14F-4D97-AF65-F5344CB8AC3E}">
        <p14:creationId xmlns:p14="http://schemas.microsoft.com/office/powerpoint/2010/main" val="184682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cology1"/>
          <p:cNvPicPr>
            <a:picLocks noChangeAspect="1" noChangeArrowheads="1"/>
          </p:cNvPicPr>
          <p:nvPr/>
        </p:nvPicPr>
        <p:blipFill rotWithShape="1">
          <a:blip r:embed="rId3">
            <a:lum contrast="14000"/>
            <a:extLst>
              <a:ext uri="{BEBA8EAE-BF5A-486C-A8C5-ECC9F3942E4B}">
                <a14:imgProps xmlns:a14="http://schemas.microsoft.com/office/drawing/2010/main">
                  <a14:imgLayer r:embed="rId4">
                    <a14:imgEffect>
                      <a14:sharpenSoften amount="89000"/>
                    </a14:imgEffect>
                  </a14:imgLayer>
                </a14:imgProps>
              </a:ext>
              <a:ext uri="{28A0092B-C50C-407E-A947-70E740481C1C}">
                <a14:useLocalDpi xmlns:a14="http://schemas.microsoft.com/office/drawing/2010/main" val="0"/>
              </a:ext>
            </a:extLst>
          </a:blip>
          <a:srcRect l="2" r="48041"/>
          <a:stretch/>
        </p:blipFill>
        <p:spPr bwMode="auto">
          <a:xfrm>
            <a:off x="6121400" y="762000"/>
            <a:ext cx="2560320" cy="487680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1043490" y="685800"/>
            <a:ext cx="7024744" cy="1143000"/>
          </a:xfrm>
        </p:spPr>
        <p:txBody>
          <a:bodyPr/>
          <a:lstStyle/>
          <a:p>
            <a:pPr eaLnBrk="1" hangingPunct="1"/>
            <a:r>
              <a:rPr lang="en-US" dirty="0" smtClean="0"/>
              <a:t>Projects</a:t>
            </a:r>
          </a:p>
        </p:txBody>
      </p:sp>
      <p:pic>
        <p:nvPicPr>
          <p:cNvPr id="18437" name="Picture 4" descr="G:\Documents\I300\lectures\6-6-2008\twitter.jpg"/>
          <p:cNvPicPr>
            <a:picLocks noChangeAspect="1" noChangeArrowheads="1"/>
          </p:cNvPicPr>
          <p:nvPr/>
        </p:nvPicPr>
        <p:blipFill rotWithShape="1">
          <a:blip r:embed="rId5">
            <a:extLst>
              <a:ext uri="{28A0092B-C50C-407E-A947-70E740481C1C}">
                <a14:useLocalDpi xmlns:a14="http://schemas.microsoft.com/office/drawing/2010/main" val="0"/>
              </a:ext>
            </a:extLst>
          </a:blip>
          <a:srcRect l="20784" r="8625" b="4000"/>
          <a:stretch/>
        </p:blipFill>
        <p:spPr bwMode="auto">
          <a:xfrm>
            <a:off x="457200" y="5867400"/>
            <a:ext cx="822960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09600" y="1924050"/>
            <a:ext cx="5638800" cy="455295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SzPct val="105000"/>
              <a:buFont typeface="Courier New" pitchFamily="49" charset="0"/>
              <a:buChar char="o"/>
              <a:defRPr/>
            </a:pPr>
            <a:r>
              <a:rPr lang="en-US" sz="2800" dirty="0" err="1" smtClean="0"/>
              <a:t>Machinima</a:t>
            </a:r>
            <a:endParaRPr lang="en-US" sz="2800" dirty="0"/>
          </a:p>
          <a:p>
            <a:pPr>
              <a:buSzPct val="105000"/>
              <a:buFont typeface="Courier New" pitchFamily="49" charset="0"/>
              <a:buChar char="o"/>
              <a:defRPr/>
            </a:pPr>
            <a:r>
              <a:rPr lang="en-US" sz="2800" dirty="0"/>
              <a:t>Social &amp; Economic Patterns in Virtual Worlds</a:t>
            </a:r>
          </a:p>
          <a:p>
            <a:pPr>
              <a:buSzPct val="105000"/>
              <a:buFont typeface="Courier New" pitchFamily="49" charset="0"/>
              <a:buChar char="o"/>
              <a:defRPr/>
            </a:pPr>
            <a:r>
              <a:rPr lang="en-US" sz="2800" b="1" dirty="0"/>
              <a:t>Ecology of Artifacts</a:t>
            </a:r>
          </a:p>
          <a:p>
            <a:pPr>
              <a:buSzPct val="105000"/>
              <a:buFont typeface="Courier New" pitchFamily="49" charset="0"/>
              <a:buChar char="o"/>
              <a:defRPr/>
            </a:pPr>
            <a:r>
              <a:rPr lang="en-US" sz="2800" b="1" dirty="0" err="1"/>
              <a:t>Twitterspace</a:t>
            </a:r>
            <a:endParaRPr lang="en-US" sz="2800" b="1" dirty="0"/>
          </a:p>
          <a:p>
            <a:pPr>
              <a:buSzPct val="105000"/>
              <a:buFont typeface="Courier New" pitchFamily="49" charset="0"/>
              <a:buChar char="o"/>
              <a:defRPr/>
            </a:pPr>
            <a:r>
              <a:rPr lang="en-US" sz="2800" dirty="0"/>
              <a:t>Learnability of </a:t>
            </a:r>
            <a:r>
              <a:rPr lang="en-US" sz="2800" dirty="0" smtClean="0"/>
              <a:t>Games</a:t>
            </a:r>
            <a:endParaRPr lang="en-US" sz="2000" i="1" dirty="0" smtClean="0"/>
          </a:p>
        </p:txBody>
      </p:sp>
    </p:spTree>
    <p:extLst>
      <p:ext uri="{BB962C8B-B14F-4D97-AF65-F5344CB8AC3E}">
        <p14:creationId xmlns:p14="http://schemas.microsoft.com/office/powerpoint/2010/main" val="130476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Learning-in-use of Interactive Artifacts</a:t>
            </a:r>
            <a:endParaRPr lang="en-US" sz="5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7226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iPod Example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38" t="6339" r="11201" b="13286"/>
          <a:stretch/>
        </p:blipFill>
        <p:spPr>
          <a:xfrm>
            <a:off x="2656806" y="2072640"/>
            <a:ext cx="3972594" cy="4023360"/>
          </a:xfrm>
          <a:prstGeom prst="rect">
            <a:avLst/>
          </a:prstGeom>
        </p:spPr>
      </p:pic>
    </p:spTree>
    <p:extLst>
      <p:ext uri="{BB962C8B-B14F-4D97-AF65-F5344CB8AC3E}">
        <p14:creationId xmlns:p14="http://schemas.microsoft.com/office/powerpoint/2010/main" val="344861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6788816"/>
              </p:ext>
            </p:extLst>
          </p:nvPr>
        </p:nvGraphicFramePr>
        <p:xfrm>
          <a:off x="609600" y="1905000"/>
          <a:ext cx="9525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043490" y="6858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History of Learning in HCI</a:t>
            </a:r>
          </a:p>
        </p:txBody>
      </p:sp>
      <p:sp>
        <p:nvSpPr>
          <p:cNvPr id="6" name="Rectangle 5"/>
          <p:cNvSpPr/>
          <p:nvPr/>
        </p:nvSpPr>
        <p:spPr>
          <a:xfrm>
            <a:off x="609600" y="5715000"/>
            <a:ext cx="15240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766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
      <a:dk1>
        <a:sysClr val="windowText" lastClr="000000"/>
      </a:dk1>
      <a:lt1>
        <a:srgbClr val="FFFFFF"/>
      </a:lt1>
      <a:dk2>
        <a:srgbClr val="323232"/>
      </a:dk2>
      <a:lt2>
        <a:srgbClr val="7F7F7F"/>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Berlin Sans FB"/>
        <a:ea typeface=""/>
        <a:cs typeface=""/>
      </a:majorFont>
      <a:minorFont>
        <a:latin typeface="Bookman Old Style"/>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1337</TotalTime>
  <Words>4933</Words>
  <Application>Microsoft Office PowerPoint</Application>
  <PresentationFormat>On-screen Show (4:3)</PresentationFormat>
  <Paragraphs>464</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Austin</vt:lpstr>
      <vt:lpstr>Learning-in-Use of Interactive Artifacts</vt:lpstr>
      <vt:lpstr>PowerPoint Presentation</vt:lpstr>
      <vt:lpstr>My Interests</vt:lpstr>
      <vt:lpstr>My Interests</vt:lpstr>
      <vt:lpstr>My Interests</vt:lpstr>
      <vt:lpstr>Projects</vt:lpstr>
      <vt:lpstr>Learning-in-use of Interactive Artifacts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Supplemental Slides</vt:lpstr>
      <vt:lpstr>Sample Interview Questions: Past Experience</vt:lpstr>
      <vt:lpstr>Questions: Expectations</vt:lpstr>
      <vt:lpstr>Questions: Motivations</vt:lpstr>
      <vt:lpstr>Research Questions</vt:lpstr>
      <vt:lpstr>Review Research Questions</vt:lpstr>
      <vt:lpstr>References</vt:lpstr>
      <vt:lpstr>References</vt:lpstr>
      <vt:lpstr>References</vt:lpstr>
      <vt:lpstr>Image References</vt:lpstr>
      <vt:lpstr>Image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Windows User</cp:lastModifiedBy>
  <cp:revision>71</cp:revision>
  <dcterms:created xsi:type="dcterms:W3CDTF">2006-08-16T00:00:00Z</dcterms:created>
  <dcterms:modified xsi:type="dcterms:W3CDTF">2011-02-15T04:58:30Z</dcterms:modified>
</cp:coreProperties>
</file>